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4" r:id="rId4"/>
    <p:sldId id="265" r:id="rId5"/>
    <p:sldId id="267" r:id="rId6"/>
    <p:sldId id="260" r:id="rId7"/>
    <p:sldId id="263" r:id="rId8"/>
    <p:sldId id="268" r:id="rId9"/>
    <p:sldId id="271" r:id="rId10"/>
    <p:sldId id="270" r:id="rId11"/>
    <p:sldId id="272" r:id="rId12"/>
    <p:sldId id="274" r:id="rId13"/>
    <p:sldId id="273" r:id="rId14"/>
    <p:sldId id="279" r:id="rId15"/>
    <p:sldId id="276" r:id="rId16"/>
    <p:sldId id="277" r:id="rId17"/>
    <p:sldId id="283" r:id="rId18"/>
    <p:sldId id="275" r:id="rId19"/>
    <p:sldId id="288" r:id="rId20"/>
    <p:sldId id="285" r:id="rId21"/>
    <p:sldId id="287" r:id="rId22"/>
    <p:sldId id="286" r:id="rId23"/>
    <p:sldId id="289" r:id="rId24"/>
    <p:sldId id="290" r:id="rId25"/>
    <p:sldId id="291" r:id="rId26"/>
    <p:sldId id="292" r:id="rId27"/>
    <p:sldId id="295" r:id="rId28"/>
    <p:sldId id="298" r:id="rId29"/>
    <p:sldId id="299" r:id="rId30"/>
    <p:sldId id="300" r:id="rId31"/>
    <p:sldId id="301" r:id="rId32"/>
    <p:sldId id="302" r:id="rId33"/>
    <p:sldId id="303" r:id="rId34"/>
    <p:sldId id="293" r:id="rId35"/>
    <p:sldId id="26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D5F3B-21D2-4C66-B3EC-5404751990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5FB2A-ECA9-4E58-940D-E8587855E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33E62-5076-4EAC-8A4E-00B407E9577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A38AE-EF42-44EF-80D4-F0236DC937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26313-05E4-4823-882D-A34F623DC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D1B35-DBA2-4F37-842B-180DA763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25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2093C-ABF4-45C5-9012-C2E310FE55BE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7E1D3-6094-4244-B3D2-608C0250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106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AF9C-BBAA-4E32-AB4A-94CED046EB0E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6E5-E6A1-4F0E-866B-B5C24D37DD7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99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6E5-E6A1-4F0E-866B-B5C24D37DD7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82739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6E5-E6A1-4F0E-866B-B5C24D37DD75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098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6E5-E6A1-4F0E-866B-B5C24D37DD75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0464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6E5-E6A1-4F0E-866B-B5C24D37DD75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970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870E-6478-4B34-A5AF-2262BF1F1E7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1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157C-62C2-4EC9-8493-C330D990ADA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5440-C008-4BCB-8087-F1F5D777E41D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2F3-F86B-4F23-87CB-4B361F4D9092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8786-C5C9-4E00-B11B-8389AEE1BC7F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ED7-BBDF-4C3D-87EE-3DF66A3FEFD6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4D8-8AAE-42A7-9B81-70257861FAA1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01A-F51F-4579-8305-A721A74D613F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2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2F0-F03C-41F5-984B-DC3E8963F6A0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D74A-D5B0-40D1-91AF-B0726C3A634C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Arumäe &amp; Sipari Advokaadibürood OÜ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16E5-E6A1-4F0E-866B-B5C24D37DD75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Arumäe &amp; Sipari Advokaadibürood OÜ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A04E08-4E91-43EE-8492-39AEFDE41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urmas.arumae@abbyroo.eu" TargetMode="External"/><Relationship Id="rId2" Type="http://schemas.openxmlformats.org/officeDocument/2006/relationships/hyperlink" Target="http://www.abbyroo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89255"/>
            <a:ext cx="10363200" cy="1911197"/>
          </a:xfrm>
        </p:spPr>
        <p:txBody>
          <a:bodyPr>
            <a:noAutofit/>
          </a:bodyPr>
          <a:lstStyle/>
          <a:p>
            <a:br>
              <a:rPr lang="en-US" sz="4267" b="1" dirty="0"/>
            </a:br>
            <a:r>
              <a:rPr lang="et-EE" sz="3200" dirty="0"/>
              <a:t>Eesti Aiandusliidu V Visioonikonverents</a:t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b="1" dirty="0" err="1"/>
              <a:t>Pereettevõtluse</a:t>
            </a:r>
            <a:r>
              <a:rPr lang="en-US" sz="3200" b="1" dirty="0"/>
              <a:t> </a:t>
            </a:r>
            <a:r>
              <a:rPr lang="en-US" sz="3200" b="1" dirty="0" err="1"/>
              <a:t>kui</a:t>
            </a:r>
            <a:r>
              <a:rPr lang="en-US" sz="3200" b="1" dirty="0"/>
              <a:t> </a:t>
            </a:r>
            <a:r>
              <a:rPr lang="en-US" sz="3200" b="1" dirty="0" err="1"/>
              <a:t>ärimudeli</a:t>
            </a:r>
            <a:r>
              <a:rPr lang="en-US" sz="3200" b="1" dirty="0"/>
              <a:t> head ja </a:t>
            </a:r>
            <a:r>
              <a:rPr lang="en-US" sz="3200" b="1" dirty="0" err="1"/>
              <a:t>vead</a:t>
            </a:r>
            <a:r>
              <a:rPr lang="en-US" sz="3200" b="1" dirty="0"/>
              <a:t>” </a:t>
            </a:r>
            <a:br>
              <a:rPr lang="en-US" sz="3200" b="1" dirty="0"/>
            </a:br>
            <a:r>
              <a:rPr lang="en-US" sz="3200" b="1" dirty="0"/>
              <a:t>“</a:t>
            </a:r>
            <a:r>
              <a:rPr lang="en-US" sz="3200" b="1" dirty="0" err="1"/>
              <a:t>Mida</a:t>
            </a:r>
            <a:r>
              <a:rPr lang="en-US" sz="3200" b="1" dirty="0"/>
              <a:t> (</a:t>
            </a:r>
            <a:r>
              <a:rPr lang="en-US" sz="3200" b="1" dirty="0" err="1"/>
              <a:t>äris</a:t>
            </a:r>
            <a:r>
              <a:rPr lang="en-US" sz="3200" b="1" dirty="0"/>
              <a:t>) </a:t>
            </a:r>
            <a:r>
              <a:rPr lang="en-US" sz="3200" b="1" dirty="0" err="1"/>
              <a:t>ebaõnnestumise</a:t>
            </a:r>
            <a:r>
              <a:rPr lang="en-US" sz="3200" b="1" dirty="0"/>
              <a:t> </a:t>
            </a:r>
            <a:r>
              <a:rPr lang="en-US" sz="3200" b="1" dirty="0" err="1"/>
              <a:t>korral</a:t>
            </a:r>
            <a:r>
              <a:rPr lang="en-US" sz="3200" b="1" dirty="0"/>
              <a:t> </a:t>
            </a:r>
            <a:r>
              <a:rPr lang="en-US" sz="3200" b="1" dirty="0" err="1"/>
              <a:t>ette</a:t>
            </a:r>
            <a:r>
              <a:rPr lang="en-US" sz="3200" b="1" dirty="0"/>
              <a:t> </a:t>
            </a:r>
            <a:r>
              <a:rPr lang="en-US" sz="3200" b="1" dirty="0" err="1"/>
              <a:t>võtta</a:t>
            </a:r>
            <a:r>
              <a:rPr lang="en-US" sz="3200" b="1" dirty="0"/>
              <a:t>?”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0451"/>
            <a:ext cx="8534400" cy="2038349"/>
          </a:xfrm>
        </p:spPr>
        <p:txBody>
          <a:bodyPr>
            <a:normAutofit/>
          </a:bodyPr>
          <a:lstStyle/>
          <a:p>
            <a:r>
              <a:rPr lang="et-EE" dirty="0"/>
              <a:t>Urmas Arumäe LLM, </a:t>
            </a:r>
            <a:r>
              <a:rPr lang="en-US" dirty="0"/>
              <a:t>MA, </a:t>
            </a:r>
            <a:r>
              <a:rPr lang="et-EE" dirty="0"/>
              <a:t>PhD</a:t>
            </a:r>
          </a:p>
          <a:p>
            <a:r>
              <a:rPr lang="en-US" dirty="0"/>
              <a:t>01</a:t>
            </a:r>
            <a:r>
              <a:rPr lang="et-EE" dirty="0"/>
              <a:t>.</a:t>
            </a:r>
            <a:r>
              <a:rPr lang="en-US" dirty="0"/>
              <a:t>11</a:t>
            </a:r>
            <a:r>
              <a:rPr lang="et-EE" dirty="0"/>
              <a:t>.201</a:t>
            </a:r>
            <a:r>
              <a:rPr lang="en-US" dirty="0"/>
              <a:t>8</a:t>
            </a:r>
            <a:endParaRPr lang="et-EE" dirty="0"/>
          </a:p>
          <a:p>
            <a:r>
              <a:rPr lang="et-EE" dirty="0"/>
              <a:t>Strand SPA &amp; Konverentsihotell Pärnu.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6E3AB16-4A55-4BF2-A005-CC4043A4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1632-84C6-4AE4-85E8-AD998CEE2220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44857-FE8C-4D73-88F4-C4017F75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4460" y="6135808"/>
            <a:ext cx="8134751" cy="365125"/>
          </a:xfrm>
        </p:spPr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B6DEC8-8034-4B26-BE81-D4D0D8B7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Pereettevõtte põhitunnused </a:t>
            </a:r>
            <a:br>
              <a:rPr lang="et-EE" dirty="0"/>
            </a:br>
            <a:r>
              <a:rPr lang="et-EE" sz="2933" dirty="0"/>
              <a:t>(Euroopa Komisjoni raport)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1689254" y="-309685"/>
            <a:ext cx="14125355" cy="777177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F8AFA-32F6-4743-9C7C-83660B9F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D20-1E24-4AE4-A2BD-9DB5C0FF421C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CD8DB-B983-4CF8-A76C-282DB56A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FE511-70E8-4D8F-8ACF-30C81564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2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Pereettevõtte põhitunnused</a:t>
            </a:r>
            <a:br>
              <a:rPr lang="et-EE" dirty="0"/>
            </a:br>
            <a:r>
              <a:rPr lang="et-EE" sz="2933" dirty="0"/>
              <a:t>(Autori käsitluse järgi)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2276821" y="-642077"/>
            <a:ext cx="13781433" cy="7500077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C580DF-18CE-43D8-BBE7-318A0A45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F04-17D1-4223-B006-B51CC671F28C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133F4-CACC-4FF0-875E-A957E6D4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728C4-961F-4560-92DB-96BF2DE3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2335" b="12335"/>
          <a:stretch>
            <a:fillRect/>
          </a:stretch>
        </p:blipFill>
        <p:spPr>
          <a:xfrm>
            <a:off x="4025152" y="1905000"/>
            <a:ext cx="9067799" cy="62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 FIE on pereettevõte?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Füüsiline isik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Isiklik vastutus kogu varaga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Puudub osadeks/aktsiateks jaotatav kapital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FIE pole </a:t>
            </a:r>
            <a:r>
              <a:rPr lang="et-EE" b="1" dirty="0" err="1"/>
              <a:t>üleantav</a:t>
            </a:r>
            <a:r>
              <a:rPr lang="et-EE" b="1" dirty="0"/>
              <a:t> (põlvest põlve) – loetakse surmaga lõppenuks = põlvkondade vahetus pole võimalik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Puudub äriühingutele seadusega kehtestatud juhtimisstruktuur (nagu nõukogu ja juhatus) kus osaleda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t-EE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D75BB-170C-4EA7-87E7-1229A0BE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8AC7-0D00-4060-B786-3DB59A0F72CB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C2F41-EFB6-4497-ABA4-53011247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F0BF-8AAD-4646-BB8C-FC349549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5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Pereettevõtete liigitus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4257344" y="-2115235"/>
            <a:ext cx="16899720" cy="8973235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C191BF-0CE4-4835-99C4-16C7C23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6DD1-7D42-46E4-93EB-77FE2FD3E16A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0041D-E691-4CB1-AF7C-C08E5C5B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392C1-8841-4530-89DF-AA4C6274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2335" b="12335"/>
          <a:stretch>
            <a:fillRect/>
          </a:stretch>
        </p:blipFill>
        <p:spPr>
          <a:xfrm>
            <a:off x="1982789" y="1152907"/>
            <a:ext cx="13413950" cy="72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778524"/>
          </a:xfrm>
        </p:spPr>
        <p:txBody>
          <a:bodyPr>
            <a:normAutofit/>
          </a:bodyPr>
          <a:lstStyle/>
          <a:p>
            <a:r>
              <a:rPr lang="et-EE" dirty="0"/>
              <a:t>Pereettevõtte arengufaasid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514068" y="836285"/>
            <a:ext cx="10972800" cy="523393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88357E-7CEE-42BD-80F5-63E88803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E05C-52DB-4D97-8D7D-2C981B59BD87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2FF89-7CEF-47C1-BC6C-5B66372F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latin typeface="Century Gothic" panose="020B0502020202020204" pitchFamily="34" charset="0"/>
              </a:rPr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E334C-6331-4441-8528-DA27442F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2335" b="12335"/>
          <a:stretch>
            <a:fillRect/>
          </a:stretch>
        </p:blipFill>
        <p:spPr>
          <a:xfrm>
            <a:off x="-611188" y="-1714276"/>
            <a:ext cx="10972800" cy="60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9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8" y="274639"/>
            <a:ext cx="11185793" cy="1143000"/>
          </a:xfrm>
        </p:spPr>
        <p:txBody>
          <a:bodyPr>
            <a:normAutofit/>
          </a:bodyPr>
          <a:lstStyle/>
          <a:p>
            <a:r>
              <a:rPr lang="et-EE" dirty="0"/>
              <a:t>Pereettevõtlus kui kompleksne süsteem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3674802" y="-1512982"/>
            <a:ext cx="18688481" cy="1028240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815F4-E4C3-4232-B7C6-CD761561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94D1-B23B-4629-B47B-C26D60C77D5D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1C78D-98CF-46E3-99AD-29CAD0CE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2F691-C6F5-4D2D-909C-B932B27F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Dilemma ja </a:t>
            </a:r>
            <a:r>
              <a:rPr lang="et-EE" dirty="0" err="1"/>
              <a:t>Buddenbrookide</a:t>
            </a:r>
            <a:r>
              <a:rPr lang="et-EE" dirty="0"/>
              <a:t> efekt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1953398" y="-749957"/>
            <a:ext cx="16098795" cy="885756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57EFE-E817-47A8-B35F-7DC94C71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096F-F2EE-4881-9C5F-12735ACAF9A4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985BF-F3AC-4826-9956-AA1C0967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D12A-2194-49E2-BEB1-7470C881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Dokumendid nende hierarhias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86" y="1600201"/>
            <a:ext cx="11501609" cy="4525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en-US" b="1" dirty="0"/>
          </a:p>
          <a:p>
            <a:pPr algn="ctr">
              <a:buFont typeface="Wingdings" panose="05000000000000000000" pitchFamily="2" charset="2"/>
              <a:buChar char="ü"/>
            </a:pPr>
            <a:endParaRPr lang="en-US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 väärtuste kataloog (</a:t>
            </a:r>
            <a:r>
              <a:rPr lang="et-EE" b="1" i="1" dirty="0"/>
              <a:t>values statement</a:t>
            </a:r>
            <a:r>
              <a:rPr lang="et-EE" b="1" dirty="0"/>
              <a:t>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 käitumiskoodeks (</a:t>
            </a:r>
            <a:r>
              <a:rPr lang="et-EE" b="1" i="1" dirty="0" err="1"/>
              <a:t>code</a:t>
            </a:r>
            <a:r>
              <a:rPr lang="et-EE" b="1" i="1" dirty="0"/>
              <a:t> of </a:t>
            </a:r>
            <a:r>
              <a:rPr lang="et-EE" b="1" i="1" dirty="0" err="1"/>
              <a:t>conduct</a:t>
            </a:r>
            <a:r>
              <a:rPr lang="et-EE" b="1" dirty="0"/>
              <a:t>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 harta (</a:t>
            </a:r>
            <a:r>
              <a:rPr lang="et-EE" b="1" i="1" dirty="0" err="1"/>
              <a:t>family</a:t>
            </a:r>
            <a:r>
              <a:rPr lang="et-EE" b="1" i="1" dirty="0"/>
              <a:t> </a:t>
            </a:r>
            <a:r>
              <a:rPr lang="et-EE" b="1" i="1" dirty="0" err="1"/>
              <a:t>charter</a:t>
            </a:r>
            <a:r>
              <a:rPr lang="et-EE" b="1" dirty="0"/>
              <a:t>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Omanike leping (</a:t>
            </a:r>
            <a:r>
              <a:rPr lang="et-EE" b="1" i="1" dirty="0" err="1"/>
              <a:t>shareholders</a:t>
            </a:r>
            <a:r>
              <a:rPr lang="et-EE" b="1" i="1" dirty="0"/>
              <a:t>’ </a:t>
            </a:r>
            <a:r>
              <a:rPr lang="et-EE" b="1" i="1" dirty="0" err="1"/>
              <a:t>agreement</a:t>
            </a:r>
            <a:r>
              <a:rPr lang="et-EE" b="1" i="1" dirty="0"/>
              <a:t> – SHA</a:t>
            </a:r>
            <a:r>
              <a:rPr lang="et-EE" b="1" dirty="0"/>
              <a:t>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Pereettevõtte põhikiri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Rituaalid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E63FE-1C52-4A79-8E93-79F49B69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B88B-8FEA-4A5C-8D4E-DCC0D57C79FA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39C17-ABE4-4675-BC43-B39E83CB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45F5E-44EA-483A-B9CF-24821EF6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1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4259387" y="-1127028"/>
            <a:ext cx="14600553" cy="80332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B2A10-3F3C-45D9-88C1-431D5D5C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7B4-1615-4A1E-8AE0-001112CA4B4F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6D816-C3F3-4390-A4BE-860937E6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809C-E99B-4E58-BE6F-26FA2A38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 t="12335" b="12335"/>
          <a:stretch>
            <a:fillRect/>
          </a:stretch>
        </p:blipFill>
        <p:spPr>
          <a:xfrm>
            <a:off x="2183642" y="461710"/>
            <a:ext cx="13567802" cy="74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4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Perekonna bilanss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2006792" y="-1029160"/>
            <a:ext cx="16205584" cy="891631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2E66-9AD0-49F3-AD95-D619EECE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6CE5-D7F3-4CDA-BAF1-79D27C807FC3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335C1-D5DF-40A7-8464-BC1457B1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FF649-9DF2-4489-A4B4-04C04513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Esimene Eestis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12" y="1152907"/>
            <a:ext cx="5322476" cy="486119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40B51-6069-4892-92BD-37449B23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E7EC-B04B-4B6A-BE0C-0A2E7235E8A4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1BE8A-9943-41D5-A993-5FE0DFBE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1DA-34DA-45BE-944D-C5DC6716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Ühinguvalitsemise struktuurid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1272600" y="-396605"/>
            <a:ext cx="14737200" cy="810841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F3D62-61E7-484B-B0EA-C78A3DB6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BD57-46F8-49C7-B249-414EF8CDF1BA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FD924-3D44-4061-854F-C614E371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AED8F-F487-47A7-90D3-BC4D5D28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Paralleelstruktuurid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1427889" y="0"/>
            <a:ext cx="13760915" cy="757126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8633B-566C-48ED-A7ED-B6D1E149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1701-7B96-43EC-803A-CE5C8D83C73B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9905-3340-48AE-9906-0BF40EC6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FA24-F2A9-470F-B884-E4B4699A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Pere- ja pereettevõtte nõukogu funktsioonid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3242246" y="-1244672"/>
            <a:ext cx="15297849" cy="841688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44ABDF-D2DC-484E-A7D9-E08A9E46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3C22-C1A0-4AED-B563-AD361189162B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2C584-1670-4591-AE85-A885DC62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B6ACF-90B9-4137-94A6-0532B2C0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22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2335" b="12335"/>
          <a:stretch>
            <a:fillRect/>
          </a:stretch>
        </p:blipFill>
        <p:spPr>
          <a:xfrm>
            <a:off x="1446664" y="970344"/>
            <a:ext cx="13974370" cy="81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Põlvkonnavahetus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Omanduse üleminek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t-EE" b="1" dirty="0"/>
              <a:t>võõrandamine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t-EE" b="1" dirty="0"/>
              <a:t>õigusjärglus</a:t>
            </a:r>
          </a:p>
          <a:p>
            <a:pPr lvl="2" algn="ctr">
              <a:buFont typeface="Wingdings" panose="05000000000000000000" pitchFamily="2" charset="2"/>
              <a:buChar char="ü"/>
            </a:pPr>
            <a:r>
              <a:rPr lang="et-EE" b="1" dirty="0"/>
              <a:t>seaduse järgi</a:t>
            </a:r>
          </a:p>
          <a:p>
            <a:pPr lvl="2" algn="ctr">
              <a:buFont typeface="Wingdings" panose="05000000000000000000" pitchFamily="2" charset="2"/>
              <a:buChar char="ü"/>
            </a:pPr>
            <a:r>
              <a:rPr lang="et-EE" b="1" dirty="0"/>
              <a:t>testament</a:t>
            </a:r>
          </a:p>
          <a:p>
            <a:pPr lvl="2" algn="ctr">
              <a:buFont typeface="Wingdings" panose="05000000000000000000" pitchFamily="2" charset="2"/>
              <a:buChar char="ü"/>
            </a:pPr>
            <a:r>
              <a:rPr lang="et-EE" b="1" dirty="0"/>
              <a:t>pärimisleping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Juhtimise üleminek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8C085-6C18-46BB-9B78-65A7B0A5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8A2A-A747-4D67-A7BC-8A9D100E7ED5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A62DB-159C-4C61-8C0C-283EBBC6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F58A-7829-4854-9F67-950966AE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Tippjuhi ülesanded põlvkonnavahetuse ettevalmistamisel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849484" y="-392408"/>
            <a:ext cx="13890968" cy="764281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1ADDB-3BBD-4D10-A4B3-3A29A8A1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00C-1BAB-4C52-8F79-270C8DAF12AF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C8814-7C38-47A4-A44E-48707ED7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3714-B8F3-44A7-9A07-A02379D7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Tippjuhi planeeritud vahetus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4040375" y="-2056481"/>
            <a:ext cx="17086612" cy="940106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380C3D-CD57-4CF5-A4D3-DFCD031F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1F26-06B5-4BA7-A2AE-15D2499E5C54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2E210-06AD-45C8-A24D-B759502B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E4480-FD22-4289-9EA5-4260F928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25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2335" b="12335"/>
          <a:stretch>
            <a:fillRect/>
          </a:stretch>
        </p:blipFill>
        <p:spPr>
          <a:xfrm>
            <a:off x="1446664" y="1292647"/>
            <a:ext cx="13155892" cy="7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9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Pereettevõtte piirväärtus põlvkonnavahetuse paradigmas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2263240" y="-412315"/>
            <a:ext cx="16718479" cy="919851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AAD7-4E79-46F1-A72E-C8521A65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FE9-AFA4-4AE7-965B-DF6E75FA5EBE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8174B-EC07-442D-BD70-98C7F1CC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77DF-6F5F-42E0-9464-00DE87D1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B8FC-B98A-49B4-9D33-33F5A6B0D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36" y="622572"/>
            <a:ext cx="10894979" cy="2887393"/>
          </a:xfrm>
        </p:spPr>
        <p:txBody>
          <a:bodyPr>
            <a:normAutofit/>
          </a:bodyPr>
          <a:lstStyle/>
          <a:p>
            <a:pPr algn="ctr"/>
            <a:br>
              <a:rPr lang="en-GB" dirty="0"/>
            </a:br>
            <a:r>
              <a:rPr lang="en-GB" dirty="0"/>
              <a:t>“VEAD ON VARA – KAS TÕESTI”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245DC-0276-421D-87D6-FD0AED6DC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286B9-947E-476F-8895-445E08E8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930B-D911-4484-B7B2-3EC9A9A55C99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81325-D96F-41D9-95A2-70A54955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7F9A-6FA7-4A9A-8774-2353924C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77FE-F6BA-4434-A354-BA1900B2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Probleemi</a:t>
            </a:r>
            <a:r>
              <a:rPr lang="en-GB" dirty="0"/>
              <a:t> </a:t>
            </a:r>
            <a:r>
              <a:rPr lang="en-GB" dirty="0" err="1"/>
              <a:t>lahendamine</a:t>
            </a:r>
            <a:r>
              <a:rPr lang="en-GB" dirty="0"/>
              <a:t> </a:t>
            </a:r>
            <a:r>
              <a:rPr lang="en-GB" dirty="0" err="1"/>
              <a:t>eeldab</a:t>
            </a:r>
            <a:r>
              <a:rPr lang="en-GB" dirty="0"/>
              <a:t> </a:t>
            </a:r>
            <a:r>
              <a:rPr lang="en-GB" dirty="0" err="1"/>
              <a:t>probleemi</a:t>
            </a:r>
            <a:r>
              <a:rPr lang="en-GB" dirty="0"/>
              <a:t> </a:t>
            </a:r>
            <a:r>
              <a:rPr lang="en-GB" dirty="0" err="1"/>
              <a:t>tunnistamist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DC59-FC16-4ACC-B8CC-540D9003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i="1" dirty="0"/>
              <a:t>Mina </a:t>
            </a:r>
            <a:r>
              <a:rPr lang="en-GB" i="1" dirty="0" err="1"/>
              <a:t>ju</a:t>
            </a:r>
            <a:r>
              <a:rPr lang="en-GB" i="1" dirty="0"/>
              <a:t> </a:t>
            </a:r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eksi</a:t>
            </a:r>
            <a:r>
              <a:rPr lang="en-GB" i="1" dirty="0"/>
              <a:t> ja </a:t>
            </a:r>
            <a:r>
              <a:rPr lang="en-GB" i="1" dirty="0" err="1"/>
              <a:t>vigu</a:t>
            </a:r>
            <a:r>
              <a:rPr lang="en-GB" i="1" dirty="0"/>
              <a:t> </a:t>
            </a:r>
            <a:r>
              <a:rPr lang="en-GB" i="1" dirty="0" err="1"/>
              <a:t>ei</a:t>
            </a:r>
            <a:r>
              <a:rPr lang="en-GB" i="1" dirty="0"/>
              <a:t> tee!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i="1" dirty="0" err="1"/>
              <a:t>Süüdi</a:t>
            </a:r>
            <a:r>
              <a:rPr lang="en-GB" i="1" dirty="0"/>
              <a:t> on </a:t>
            </a:r>
            <a:r>
              <a:rPr lang="en-GB" i="1" dirty="0" err="1"/>
              <a:t>kõik</a:t>
            </a:r>
            <a:r>
              <a:rPr lang="en-GB" i="1" dirty="0"/>
              <a:t> </a:t>
            </a:r>
            <a:r>
              <a:rPr lang="en-GB" i="1" dirty="0" err="1"/>
              <a:t>teised</a:t>
            </a:r>
            <a:r>
              <a:rPr lang="en-GB" i="1" dirty="0"/>
              <a:t>, </a:t>
            </a:r>
            <a:r>
              <a:rPr lang="en-GB" i="1" dirty="0" err="1"/>
              <a:t>mitte</a:t>
            </a:r>
            <a:r>
              <a:rPr lang="en-GB" i="1" dirty="0"/>
              <a:t> mina!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i="1" dirty="0" err="1"/>
              <a:t>Teised</a:t>
            </a:r>
            <a:r>
              <a:rPr lang="en-GB" i="1" dirty="0"/>
              <a:t> </a:t>
            </a:r>
            <a:r>
              <a:rPr lang="en-GB" i="1" dirty="0" err="1"/>
              <a:t>teevad</a:t>
            </a:r>
            <a:r>
              <a:rPr lang="en-GB" i="1" dirty="0"/>
              <a:t> ka </a:t>
            </a:r>
            <a:r>
              <a:rPr lang="en-GB" i="1" dirty="0" err="1"/>
              <a:t>nii</a:t>
            </a:r>
            <a:r>
              <a:rPr lang="en-GB" i="1" dirty="0"/>
              <a:t>!</a:t>
            </a:r>
          </a:p>
          <a:p>
            <a:pPr marL="0" indent="0" algn="ctr">
              <a:buNone/>
            </a:pP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Probleemi</a:t>
            </a:r>
            <a:r>
              <a:rPr lang="en-GB" dirty="0"/>
              <a:t> </a:t>
            </a:r>
            <a:r>
              <a:rPr lang="en-GB" dirty="0" err="1"/>
              <a:t>tunnistamine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häbiasi</a:t>
            </a:r>
            <a:r>
              <a:rPr lang="en-GB" dirty="0"/>
              <a:t> </a:t>
            </a:r>
            <a:r>
              <a:rPr lang="en-GB" dirty="0" err="1"/>
              <a:t>ega</a:t>
            </a:r>
            <a:r>
              <a:rPr lang="en-GB" dirty="0"/>
              <a:t> </a:t>
            </a:r>
            <a:r>
              <a:rPr lang="en-GB" dirty="0" err="1"/>
              <a:t>nõrkuse</a:t>
            </a:r>
            <a:r>
              <a:rPr lang="en-GB" dirty="0"/>
              <a:t> </a:t>
            </a:r>
            <a:r>
              <a:rPr lang="en-GB" dirty="0" err="1"/>
              <a:t>tunnus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b="1" dirty="0" err="1"/>
              <a:t>Probleemi</a:t>
            </a:r>
            <a:r>
              <a:rPr lang="en-GB" b="1" dirty="0"/>
              <a:t> </a:t>
            </a:r>
            <a:r>
              <a:rPr lang="en-GB" b="1" dirty="0" err="1"/>
              <a:t>tunnistamine</a:t>
            </a:r>
            <a:r>
              <a:rPr lang="en-GB" b="1" dirty="0"/>
              <a:t> on </a:t>
            </a:r>
            <a:r>
              <a:rPr lang="en-GB" b="1" dirty="0" err="1"/>
              <a:t>esimene</a:t>
            </a:r>
            <a:r>
              <a:rPr lang="en-GB" b="1" dirty="0"/>
              <a:t> </a:t>
            </a:r>
            <a:r>
              <a:rPr lang="en-GB" b="1" dirty="0" err="1"/>
              <a:t>samm</a:t>
            </a:r>
            <a:r>
              <a:rPr lang="en-GB" b="1" dirty="0"/>
              <a:t> </a:t>
            </a:r>
            <a:r>
              <a:rPr lang="en-GB" b="1" dirty="0" err="1"/>
              <a:t>õiges</a:t>
            </a:r>
            <a:r>
              <a:rPr lang="en-GB" b="1" dirty="0"/>
              <a:t> </a:t>
            </a:r>
            <a:r>
              <a:rPr lang="en-GB" b="1" dirty="0" err="1"/>
              <a:t>suunas</a:t>
            </a:r>
            <a:endParaRPr lang="en-GB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Edasi</a:t>
            </a:r>
            <a:r>
              <a:rPr lang="en-GB" dirty="0"/>
              <a:t> </a:t>
            </a:r>
            <a:r>
              <a:rPr lang="en-GB" dirty="0" err="1"/>
              <a:t>tuleb</a:t>
            </a:r>
            <a:r>
              <a:rPr lang="en-GB" dirty="0"/>
              <a:t> </a:t>
            </a:r>
            <a:r>
              <a:rPr lang="en-GB" dirty="0" err="1"/>
              <a:t>probleemi</a:t>
            </a:r>
            <a:r>
              <a:rPr lang="en-GB" dirty="0"/>
              <a:t> </a:t>
            </a:r>
            <a:r>
              <a:rPr lang="en-GB" dirty="0" err="1"/>
              <a:t>analüüsida</a:t>
            </a:r>
            <a:r>
              <a:rPr lang="en-GB" dirty="0"/>
              <a:t>, </a:t>
            </a:r>
            <a:r>
              <a:rPr lang="en-GB" dirty="0" err="1"/>
              <a:t>leida</a:t>
            </a:r>
            <a:r>
              <a:rPr lang="en-GB" dirty="0"/>
              <a:t> </a:t>
            </a:r>
            <a:r>
              <a:rPr lang="en-GB" dirty="0" err="1"/>
              <a:t>lahendused</a:t>
            </a:r>
            <a:r>
              <a:rPr lang="en-GB" dirty="0"/>
              <a:t> ja need </a:t>
            </a:r>
            <a:r>
              <a:rPr lang="en-GB" dirty="0" err="1"/>
              <a:t>ellu</a:t>
            </a:r>
            <a:r>
              <a:rPr lang="en-GB" dirty="0"/>
              <a:t> </a:t>
            </a:r>
            <a:r>
              <a:rPr lang="en-GB" dirty="0" err="1"/>
              <a:t>viia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b="1" dirty="0" err="1"/>
              <a:t>Enamasti</a:t>
            </a:r>
            <a:r>
              <a:rPr lang="en-GB" b="1" dirty="0"/>
              <a:t> </a:t>
            </a:r>
            <a:r>
              <a:rPr lang="en-GB" b="1" dirty="0" err="1"/>
              <a:t>ei</a:t>
            </a:r>
            <a:r>
              <a:rPr lang="en-GB" b="1" dirty="0"/>
              <a:t> </a:t>
            </a:r>
            <a:r>
              <a:rPr lang="en-GB" b="1" dirty="0" err="1"/>
              <a:t>saa</a:t>
            </a:r>
            <a:r>
              <a:rPr lang="en-GB" b="1" dirty="0"/>
              <a:t> me </a:t>
            </a:r>
            <a:r>
              <a:rPr lang="en-GB" b="1" dirty="0" err="1"/>
              <a:t>probleemiga</a:t>
            </a:r>
            <a:r>
              <a:rPr lang="en-GB" b="1" dirty="0"/>
              <a:t> </a:t>
            </a:r>
            <a:r>
              <a:rPr lang="en-GB" b="1" dirty="0" err="1"/>
              <a:t>üksinda</a:t>
            </a:r>
            <a:r>
              <a:rPr lang="en-GB" b="1" dirty="0"/>
              <a:t> </a:t>
            </a:r>
            <a:r>
              <a:rPr lang="en-GB" b="1" dirty="0" err="1"/>
              <a:t>hakkama</a:t>
            </a:r>
            <a:endParaRPr lang="en-GB" b="1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ED85E-0176-4411-A592-46137C3B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A1A-1C50-411F-9E6D-7FF42D261726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21F53-57FA-4A2E-B1E7-8FD2656A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DFD5-D359-4F04-A8A9-D5BA5DD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1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5482-6C8D-461A-899B-25CE461C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jää</a:t>
            </a:r>
            <a:r>
              <a:rPr lang="en-GB" dirty="0"/>
              <a:t> </a:t>
            </a:r>
            <a:r>
              <a:rPr lang="en-GB" dirty="0" err="1"/>
              <a:t>probleemiga</a:t>
            </a:r>
            <a:r>
              <a:rPr lang="en-GB" dirty="0"/>
              <a:t> </a:t>
            </a:r>
            <a:r>
              <a:rPr lang="en-GB" dirty="0" err="1"/>
              <a:t>üksinda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2671-91CC-4944-B4E0-AE25F1EF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825625"/>
            <a:ext cx="11417300" cy="435133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Ole </a:t>
            </a:r>
            <a:r>
              <a:rPr lang="en-GB" dirty="0" err="1"/>
              <a:t>valmis</a:t>
            </a:r>
            <a:r>
              <a:rPr lang="en-GB" dirty="0"/>
              <a:t> </a:t>
            </a:r>
            <a:r>
              <a:rPr lang="en-GB" dirty="0" err="1"/>
              <a:t>selleks</a:t>
            </a:r>
            <a:r>
              <a:rPr lang="en-GB" dirty="0"/>
              <a:t>, et </a:t>
            </a:r>
            <a:r>
              <a:rPr lang="en-GB" dirty="0" err="1"/>
              <a:t>jääd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probleemiga</a:t>
            </a:r>
            <a:r>
              <a:rPr lang="en-GB" dirty="0"/>
              <a:t> </a:t>
            </a:r>
            <a:r>
              <a:rPr lang="en-GB" dirty="0" err="1"/>
              <a:t>üksinda</a:t>
            </a:r>
            <a:r>
              <a:rPr lang="en-GB" dirty="0"/>
              <a:t> – </a:t>
            </a:r>
            <a:r>
              <a:rPr lang="en-GB" dirty="0" err="1"/>
              <a:t>samas</a:t>
            </a:r>
            <a:r>
              <a:rPr lang="en-GB" dirty="0"/>
              <a:t> tee </a:t>
            </a:r>
            <a:r>
              <a:rPr lang="en-GB" dirty="0" err="1"/>
              <a:t>kõik</a:t>
            </a:r>
            <a:r>
              <a:rPr lang="en-GB" dirty="0"/>
              <a:t> </a:t>
            </a:r>
            <a:r>
              <a:rPr lang="en-GB" dirty="0" err="1"/>
              <a:t>endast</a:t>
            </a:r>
            <a:r>
              <a:rPr lang="en-GB" dirty="0"/>
              <a:t> </a:t>
            </a:r>
            <a:r>
              <a:rPr lang="en-GB" dirty="0" err="1"/>
              <a:t>olenev</a:t>
            </a:r>
            <a:r>
              <a:rPr lang="en-GB" dirty="0"/>
              <a:t>, et </a:t>
            </a:r>
            <a:r>
              <a:rPr lang="en-GB" dirty="0" err="1"/>
              <a:t>seda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juhtuks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Ole </a:t>
            </a:r>
            <a:r>
              <a:rPr lang="en-GB" dirty="0" err="1"/>
              <a:t>valmis</a:t>
            </a:r>
            <a:r>
              <a:rPr lang="en-GB" dirty="0"/>
              <a:t> </a:t>
            </a:r>
            <a:r>
              <a:rPr lang="en-GB" dirty="0" err="1"/>
              <a:t>selleks</a:t>
            </a:r>
            <a:r>
              <a:rPr lang="en-GB" dirty="0"/>
              <a:t>, et </a:t>
            </a:r>
            <a:r>
              <a:rPr lang="en-GB" dirty="0" err="1"/>
              <a:t>kaotad</a:t>
            </a:r>
            <a:r>
              <a:rPr lang="en-GB" dirty="0"/>
              <a:t> </a:t>
            </a:r>
            <a:r>
              <a:rPr lang="en-GB" dirty="0" err="1"/>
              <a:t>hulga</a:t>
            </a:r>
            <a:r>
              <a:rPr lang="en-GB" dirty="0"/>
              <a:t> n-ö “</a:t>
            </a:r>
            <a:r>
              <a:rPr lang="en-GB" dirty="0" err="1"/>
              <a:t>sõpru</a:t>
            </a:r>
            <a:r>
              <a:rPr lang="en-GB" dirty="0"/>
              <a:t>”, </a:t>
            </a:r>
            <a:r>
              <a:rPr lang="en-GB" dirty="0" err="1"/>
              <a:t>kellele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sobi</a:t>
            </a:r>
            <a:r>
              <a:rPr lang="en-GB" dirty="0"/>
              <a:t> </a:t>
            </a:r>
            <a:r>
              <a:rPr lang="en-GB" dirty="0" err="1"/>
              <a:t>ebaõnnestunuga</a:t>
            </a:r>
            <a:r>
              <a:rPr lang="en-GB" dirty="0"/>
              <a:t> </a:t>
            </a:r>
            <a:r>
              <a:rPr lang="en-GB" dirty="0" err="1"/>
              <a:t>suhelda</a:t>
            </a:r>
            <a:r>
              <a:rPr lang="en-GB" dirty="0"/>
              <a:t> – </a:t>
            </a:r>
            <a:r>
              <a:rPr lang="en-GB" dirty="0" err="1"/>
              <a:t>nende</a:t>
            </a:r>
            <a:r>
              <a:rPr lang="en-GB" dirty="0"/>
              <a:t> “</a:t>
            </a:r>
            <a:r>
              <a:rPr lang="en-GB" dirty="0" err="1"/>
              <a:t>kinnihoidmiseks</a:t>
            </a:r>
            <a:r>
              <a:rPr lang="en-GB" dirty="0"/>
              <a:t>” </a:t>
            </a:r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energiat</a:t>
            </a:r>
            <a:r>
              <a:rPr lang="en-GB" dirty="0"/>
              <a:t> </a:t>
            </a:r>
            <a:r>
              <a:rPr lang="en-GB" dirty="0" err="1"/>
              <a:t>raiska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Rasketes</a:t>
            </a:r>
            <a:r>
              <a:rPr lang="en-GB" dirty="0"/>
              <a:t> </a:t>
            </a:r>
            <a:r>
              <a:rPr lang="en-GB" dirty="0" err="1"/>
              <a:t>olukordades</a:t>
            </a:r>
            <a:r>
              <a:rPr lang="en-GB" dirty="0"/>
              <a:t> </a:t>
            </a:r>
            <a:r>
              <a:rPr lang="en-GB" dirty="0" err="1"/>
              <a:t>saad</a:t>
            </a:r>
            <a:r>
              <a:rPr lang="en-GB" dirty="0"/>
              <a:t> </a:t>
            </a:r>
            <a:r>
              <a:rPr lang="en-GB" dirty="0" err="1"/>
              <a:t>teada</a:t>
            </a:r>
            <a:r>
              <a:rPr lang="en-GB" dirty="0"/>
              <a:t>, </a:t>
            </a:r>
            <a:r>
              <a:rPr lang="en-GB" dirty="0" err="1"/>
              <a:t>kes</a:t>
            </a:r>
            <a:r>
              <a:rPr lang="en-GB" dirty="0"/>
              <a:t> on </a:t>
            </a:r>
            <a:r>
              <a:rPr lang="en-GB" dirty="0" err="1"/>
              <a:t>sõber</a:t>
            </a:r>
            <a:r>
              <a:rPr lang="en-GB" dirty="0"/>
              <a:t> ja </a:t>
            </a:r>
            <a:r>
              <a:rPr lang="en-GB" dirty="0" err="1"/>
              <a:t>kes</a:t>
            </a:r>
            <a:r>
              <a:rPr lang="en-GB" dirty="0"/>
              <a:t> </a:t>
            </a:r>
            <a:r>
              <a:rPr lang="en-GB" dirty="0" err="1"/>
              <a:t>niisama</a:t>
            </a:r>
            <a:r>
              <a:rPr lang="en-GB" dirty="0"/>
              <a:t> </a:t>
            </a:r>
            <a:r>
              <a:rPr lang="en-GB" dirty="0" err="1"/>
              <a:t>lipitseja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Ära</a:t>
            </a:r>
            <a:r>
              <a:rPr lang="en-GB" dirty="0"/>
              <a:t> “</a:t>
            </a:r>
            <a:r>
              <a:rPr lang="en-GB" dirty="0" err="1"/>
              <a:t>tõmbu</a:t>
            </a:r>
            <a:r>
              <a:rPr lang="en-GB" dirty="0"/>
              <a:t> </a:t>
            </a:r>
            <a:r>
              <a:rPr lang="en-GB" dirty="0" err="1"/>
              <a:t>kaevikusse</a:t>
            </a:r>
            <a:r>
              <a:rPr lang="en-GB" dirty="0"/>
              <a:t>” – </a:t>
            </a:r>
            <a:r>
              <a:rPr lang="en-GB" b="1" dirty="0" err="1"/>
              <a:t>suhtle</a:t>
            </a:r>
            <a:r>
              <a:rPr lang="en-GB" b="1" dirty="0"/>
              <a:t> </a:t>
            </a:r>
            <a:r>
              <a:rPr lang="en-GB" b="1" dirty="0" err="1"/>
              <a:t>inimestega</a:t>
            </a:r>
            <a:r>
              <a:rPr lang="en-GB" b="1" dirty="0"/>
              <a:t> ja ole </a:t>
            </a:r>
            <a:r>
              <a:rPr lang="en-GB" b="1" dirty="0" err="1"/>
              <a:t>võlausaldaja</a:t>
            </a:r>
            <a:r>
              <a:rPr lang="en-GB" b="1" dirty="0"/>
              <a:t>(</a:t>
            </a:r>
            <a:r>
              <a:rPr lang="en-GB" b="1" dirty="0" err="1"/>
              <a:t>te</a:t>
            </a:r>
            <a:r>
              <a:rPr lang="en-GB" b="1" dirty="0"/>
              <a:t>)le </a:t>
            </a:r>
            <a:r>
              <a:rPr lang="en-GB" b="1" dirty="0" err="1"/>
              <a:t>kättesaadav</a:t>
            </a:r>
            <a:r>
              <a:rPr lang="en-GB" dirty="0"/>
              <a:t>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b="1" dirty="0" err="1"/>
              <a:t>Hoia</a:t>
            </a:r>
            <a:r>
              <a:rPr lang="en-GB" b="1" dirty="0"/>
              <a:t> </a:t>
            </a:r>
            <a:r>
              <a:rPr lang="en-GB" b="1" dirty="0" err="1"/>
              <a:t>tagala</a:t>
            </a:r>
            <a:r>
              <a:rPr lang="en-GB" b="1" dirty="0"/>
              <a:t> </a:t>
            </a:r>
            <a:r>
              <a:rPr lang="en-GB" b="1" dirty="0" err="1"/>
              <a:t>korras</a:t>
            </a:r>
            <a:r>
              <a:rPr lang="en-GB" b="1" dirty="0"/>
              <a:t>, </a:t>
            </a:r>
            <a:r>
              <a:rPr lang="en-GB" b="1" dirty="0" err="1"/>
              <a:t>muidu</a:t>
            </a:r>
            <a:r>
              <a:rPr lang="en-GB" b="1" dirty="0"/>
              <a:t> on </a:t>
            </a:r>
            <a:r>
              <a:rPr lang="en-GB" b="1" dirty="0" err="1"/>
              <a:t>lahingus</a:t>
            </a:r>
            <a:r>
              <a:rPr lang="en-GB" b="1" dirty="0"/>
              <a:t> </a:t>
            </a:r>
            <a:r>
              <a:rPr lang="en-GB" b="1" dirty="0" err="1"/>
              <a:t>raske</a:t>
            </a:r>
            <a:r>
              <a:rPr lang="en-GB" b="1" dirty="0"/>
              <a:t> –  </a:t>
            </a:r>
            <a:r>
              <a:rPr lang="en-GB" b="1" dirty="0" err="1"/>
              <a:t>kodu</a:t>
            </a:r>
            <a:r>
              <a:rPr lang="en-GB" b="1" dirty="0"/>
              <a:t> peaks </a:t>
            </a:r>
            <a:r>
              <a:rPr lang="en-GB" b="1" dirty="0" err="1"/>
              <a:t>olema</a:t>
            </a:r>
            <a:r>
              <a:rPr lang="en-GB" b="1" dirty="0"/>
              <a:t> </a:t>
            </a:r>
            <a:r>
              <a:rPr lang="en-GB" b="1" dirty="0" err="1"/>
              <a:t>sinu</a:t>
            </a:r>
            <a:r>
              <a:rPr lang="en-GB" b="1" dirty="0"/>
              <a:t> </a:t>
            </a:r>
            <a:r>
              <a:rPr lang="en-GB" b="1" dirty="0" err="1"/>
              <a:t>kindlus</a:t>
            </a:r>
            <a:r>
              <a:rPr lang="en-GB" b="1" dirty="0"/>
              <a:t>!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52197-FDCB-4C48-9112-BE7F16D8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AFE8-0A3A-44CF-BDD7-B1D65B4B036C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E3E7D-18DE-4E14-B882-A3D8C4D2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3C34-AA70-43F0-AE2C-E38E8F8D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Mõisted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Ettevõtja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Ettevõte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Firma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Pere…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i="1" dirty="0"/>
              <a:t>FIE</a:t>
            </a:r>
            <a:r>
              <a:rPr lang="et-EE" b="1" dirty="0"/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3C453-7977-4C34-B361-3DFC9416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0FA6-F129-4C16-8182-A1E8D2E6821D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1E453-FF6F-4FD1-B4C5-E5D707C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0E28-0041-4AC9-85F2-C3A9F22F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0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E436-08C7-47CF-9040-4D497C6C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Ole </a:t>
            </a:r>
            <a:r>
              <a:rPr lang="en-GB" dirty="0" err="1"/>
              <a:t>enda</a:t>
            </a:r>
            <a:r>
              <a:rPr lang="en-GB" dirty="0"/>
              <a:t> ja </a:t>
            </a:r>
            <a:r>
              <a:rPr lang="en-GB" dirty="0" err="1"/>
              <a:t>lähedaste</a:t>
            </a:r>
            <a:r>
              <a:rPr lang="en-GB" dirty="0"/>
              <a:t> </a:t>
            </a:r>
            <a:r>
              <a:rPr lang="en-GB" dirty="0" err="1"/>
              <a:t>vastu</a:t>
            </a:r>
            <a:r>
              <a:rPr lang="en-GB" dirty="0"/>
              <a:t> </a:t>
            </a:r>
            <a:r>
              <a:rPr lang="en-GB" dirty="0" err="1"/>
              <a:t>aus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3F9B-DB4C-4770-A457-2BDC91F1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ennast</a:t>
            </a:r>
            <a:r>
              <a:rPr lang="en-GB" dirty="0"/>
              <a:t> </a:t>
            </a:r>
            <a:r>
              <a:rPr lang="en-GB" dirty="0" err="1"/>
              <a:t>probleemiga</a:t>
            </a:r>
            <a:r>
              <a:rPr lang="en-GB" dirty="0"/>
              <a:t> </a:t>
            </a:r>
            <a:r>
              <a:rPr lang="en-GB" dirty="0" err="1"/>
              <a:t>seoses</a:t>
            </a:r>
            <a:r>
              <a:rPr lang="en-GB" dirty="0"/>
              <a:t> peta, </a:t>
            </a:r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ilusta</a:t>
            </a:r>
            <a:r>
              <a:rPr lang="en-GB" dirty="0"/>
              <a:t> </a:t>
            </a:r>
            <a:r>
              <a:rPr lang="en-GB" dirty="0" err="1"/>
              <a:t>olukorda</a:t>
            </a:r>
            <a:r>
              <a:rPr lang="en-GB" dirty="0"/>
              <a:t>, </a:t>
            </a:r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heieta</a:t>
            </a:r>
            <a:r>
              <a:rPr lang="en-GB" dirty="0"/>
              <a:t> </a:t>
            </a:r>
            <a:r>
              <a:rPr lang="en-GB" dirty="0" err="1"/>
              <a:t>katteta</a:t>
            </a:r>
            <a:r>
              <a:rPr lang="en-GB" dirty="0"/>
              <a:t> </a:t>
            </a:r>
            <a:r>
              <a:rPr lang="en-GB" dirty="0" err="1"/>
              <a:t>lootusi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Ole </a:t>
            </a:r>
            <a:r>
              <a:rPr lang="en-GB" dirty="0" err="1"/>
              <a:t>lähedaste</a:t>
            </a:r>
            <a:r>
              <a:rPr lang="en-GB" dirty="0"/>
              <a:t> ja </a:t>
            </a:r>
            <a:r>
              <a:rPr lang="en-GB" dirty="0" err="1"/>
              <a:t>sõprade</a:t>
            </a:r>
            <a:r>
              <a:rPr lang="en-GB" dirty="0"/>
              <a:t> </a:t>
            </a:r>
            <a:r>
              <a:rPr lang="en-GB" dirty="0" err="1"/>
              <a:t>vastu</a:t>
            </a:r>
            <a:r>
              <a:rPr lang="en-GB" dirty="0"/>
              <a:t> </a:t>
            </a:r>
            <a:r>
              <a:rPr lang="en-GB" dirty="0" err="1"/>
              <a:t>probleemist</a:t>
            </a:r>
            <a:r>
              <a:rPr lang="en-GB" dirty="0"/>
              <a:t> </a:t>
            </a:r>
            <a:r>
              <a:rPr lang="en-GB" dirty="0" err="1"/>
              <a:t>rääkides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(</a:t>
            </a:r>
            <a:r>
              <a:rPr lang="en-GB" dirty="0" err="1"/>
              <a:t>muidu</a:t>
            </a:r>
            <a:r>
              <a:rPr lang="en-GB" dirty="0"/>
              <a:t> </a:t>
            </a:r>
            <a:r>
              <a:rPr lang="en-GB" dirty="0" err="1"/>
              <a:t>ikka</a:t>
            </a:r>
            <a:r>
              <a:rPr lang="en-GB" dirty="0"/>
              <a:t> ka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 – </a:t>
            </a:r>
            <a:r>
              <a:rPr lang="en-GB" dirty="0" err="1"/>
              <a:t>siis</a:t>
            </a:r>
            <a:r>
              <a:rPr lang="en-GB" dirty="0"/>
              <a:t> </a:t>
            </a:r>
            <a:r>
              <a:rPr lang="en-GB" dirty="0" err="1"/>
              <a:t>saad</a:t>
            </a:r>
            <a:r>
              <a:rPr lang="en-GB" dirty="0"/>
              <a:t> </a:t>
            </a:r>
            <a:r>
              <a:rPr lang="en-GB" dirty="0" err="1"/>
              <a:t>neile</a:t>
            </a:r>
            <a:r>
              <a:rPr lang="en-GB" dirty="0"/>
              <a:t> </a:t>
            </a:r>
            <a:r>
              <a:rPr lang="en-GB" dirty="0" err="1"/>
              <a:t>toetuda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Ära</a:t>
            </a:r>
            <a:r>
              <a:rPr lang="en-GB" dirty="0"/>
              <a:t> </a:t>
            </a:r>
            <a:r>
              <a:rPr lang="en-GB" dirty="0" err="1"/>
              <a:t>proovi</a:t>
            </a:r>
            <a:r>
              <a:rPr lang="en-GB" dirty="0"/>
              <a:t> olla </a:t>
            </a:r>
            <a:r>
              <a:rPr lang="en-GB" dirty="0" err="1"/>
              <a:t>keegi</a:t>
            </a:r>
            <a:r>
              <a:rPr lang="en-GB" dirty="0"/>
              <a:t> </a:t>
            </a:r>
            <a:r>
              <a:rPr lang="en-GB" dirty="0" err="1"/>
              <a:t>teine</a:t>
            </a:r>
            <a:r>
              <a:rPr lang="en-GB" dirty="0"/>
              <a:t> – see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õnnestu</a:t>
            </a:r>
            <a:r>
              <a:rPr lang="en-GB" dirty="0"/>
              <a:t>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Ausus</a:t>
            </a:r>
            <a:r>
              <a:rPr lang="en-GB" dirty="0"/>
              <a:t> on </a:t>
            </a:r>
            <a:r>
              <a:rPr lang="en-GB" dirty="0" err="1"/>
              <a:t>omadus</a:t>
            </a:r>
            <a:r>
              <a:rPr lang="en-GB" dirty="0"/>
              <a:t> </a:t>
            </a:r>
            <a:r>
              <a:rPr lang="en-GB" dirty="0" err="1"/>
              <a:t>rääkida</a:t>
            </a:r>
            <a:r>
              <a:rPr lang="en-GB" dirty="0"/>
              <a:t> </a:t>
            </a:r>
            <a:r>
              <a:rPr lang="en-GB" dirty="0" err="1"/>
              <a:t>tõtt</a:t>
            </a:r>
            <a:r>
              <a:rPr lang="en-GB" dirty="0"/>
              <a:t> ja </a:t>
            </a:r>
            <a:r>
              <a:rPr lang="en-GB" dirty="0" err="1"/>
              <a:t>hoiduda</a:t>
            </a:r>
            <a:r>
              <a:rPr lang="en-GB" dirty="0"/>
              <a:t> </a:t>
            </a:r>
            <a:r>
              <a:rPr lang="en-GB" dirty="0" err="1"/>
              <a:t>valetamisest</a:t>
            </a:r>
            <a:r>
              <a:rPr lang="en-GB" dirty="0"/>
              <a:t> – </a:t>
            </a:r>
            <a:r>
              <a:rPr lang="en-GB" dirty="0" err="1"/>
              <a:t>miks</a:t>
            </a:r>
            <a:r>
              <a:rPr lang="en-GB" dirty="0"/>
              <a:t> see </a:t>
            </a:r>
            <a:r>
              <a:rPr lang="en-GB" dirty="0" err="1"/>
              <a:t>nii</a:t>
            </a:r>
            <a:r>
              <a:rPr lang="en-GB" dirty="0"/>
              <a:t> </a:t>
            </a:r>
            <a:r>
              <a:rPr lang="en-GB" dirty="0" err="1"/>
              <a:t>raske</a:t>
            </a:r>
            <a:r>
              <a:rPr lang="en-GB" dirty="0"/>
              <a:t> on?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75FEF-7368-4169-8C3D-086F197E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B5F7-0146-45C4-9990-B4A9F534BD7B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136D2-C130-497B-A570-13C587E8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9F9C-B273-43CE-BADD-D95C7290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0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FBC7-0BF6-4B6C-A9DD-E47C9E95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Asjad</a:t>
            </a:r>
            <a:r>
              <a:rPr lang="en-GB" dirty="0"/>
              <a:t> </a:t>
            </a:r>
            <a:r>
              <a:rPr lang="en-GB" dirty="0" err="1"/>
              <a:t>saab</a:t>
            </a:r>
            <a:r>
              <a:rPr lang="en-GB" dirty="0"/>
              <a:t> </a:t>
            </a:r>
            <a:r>
              <a:rPr lang="en-GB" dirty="0" err="1"/>
              <a:t>uued</a:t>
            </a:r>
            <a:r>
              <a:rPr lang="en-GB" dirty="0"/>
              <a:t> </a:t>
            </a:r>
            <a:r>
              <a:rPr lang="en-GB" dirty="0" err="1"/>
              <a:t>osta</a:t>
            </a:r>
            <a:r>
              <a:rPr lang="en-GB" dirty="0"/>
              <a:t>, </a:t>
            </a:r>
            <a:r>
              <a:rPr lang="en-GB" dirty="0" err="1"/>
              <a:t>aga</a:t>
            </a:r>
            <a:r>
              <a:rPr lang="en-GB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C67A1-8A2B-48D9-AE50-F3196650D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Kas </a:t>
            </a:r>
            <a:r>
              <a:rPr lang="en-GB" dirty="0" err="1"/>
              <a:t>sööme</a:t>
            </a:r>
            <a:r>
              <a:rPr lang="en-GB" dirty="0"/>
              <a:t> </a:t>
            </a:r>
            <a:r>
              <a:rPr lang="en-GB" dirty="0" err="1"/>
              <a:t>selleks</a:t>
            </a:r>
            <a:r>
              <a:rPr lang="en-GB" dirty="0"/>
              <a:t>, et </a:t>
            </a:r>
            <a:r>
              <a:rPr lang="en-GB" dirty="0" err="1"/>
              <a:t>elus</a:t>
            </a:r>
            <a:r>
              <a:rPr lang="en-GB" dirty="0"/>
              <a:t> </a:t>
            </a:r>
            <a:r>
              <a:rPr lang="en-GB" dirty="0" err="1"/>
              <a:t>püsida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elame</a:t>
            </a:r>
            <a:r>
              <a:rPr lang="en-GB" dirty="0"/>
              <a:t> </a:t>
            </a:r>
            <a:r>
              <a:rPr lang="en-GB" dirty="0" err="1"/>
              <a:t>selleks</a:t>
            </a:r>
            <a:r>
              <a:rPr lang="en-GB" dirty="0"/>
              <a:t>, et </a:t>
            </a:r>
            <a:r>
              <a:rPr lang="en-GB" dirty="0" err="1"/>
              <a:t>süüa</a:t>
            </a:r>
            <a:r>
              <a:rPr lang="en-GB" dirty="0"/>
              <a:t>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Kas </a:t>
            </a:r>
            <a:r>
              <a:rPr lang="en-GB" dirty="0" err="1"/>
              <a:t>võidab</a:t>
            </a:r>
            <a:r>
              <a:rPr lang="en-GB" dirty="0"/>
              <a:t> see, </a:t>
            </a:r>
            <a:r>
              <a:rPr lang="en-GB" dirty="0" err="1"/>
              <a:t>kellel</a:t>
            </a:r>
            <a:r>
              <a:rPr lang="en-GB" dirty="0"/>
              <a:t> on </a:t>
            </a:r>
            <a:r>
              <a:rPr lang="en-GB" dirty="0" err="1"/>
              <a:t>surres</a:t>
            </a:r>
            <a:r>
              <a:rPr lang="en-GB" dirty="0"/>
              <a:t> </a:t>
            </a:r>
            <a:r>
              <a:rPr lang="en-GB" dirty="0" err="1"/>
              <a:t>rohkem</a:t>
            </a:r>
            <a:r>
              <a:rPr lang="en-GB" dirty="0"/>
              <a:t> </a:t>
            </a:r>
            <a:r>
              <a:rPr lang="en-GB" dirty="0" err="1"/>
              <a:t>asju</a:t>
            </a:r>
            <a:r>
              <a:rPr lang="en-GB" dirty="0"/>
              <a:t>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Warren Buffett on </a:t>
            </a:r>
            <a:r>
              <a:rPr lang="en-GB" dirty="0" err="1"/>
              <a:t>aastal</a:t>
            </a:r>
            <a:r>
              <a:rPr lang="en-GB" dirty="0"/>
              <a:t> 1986 </a:t>
            </a:r>
            <a:r>
              <a:rPr lang="en-GB" dirty="0" err="1"/>
              <a:t>ajakirja</a:t>
            </a:r>
            <a:r>
              <a:rPr lang="en-GB" dirty="0"/>
              <a:t> “Fortune” </a:t>
            </a:r>
            <a:r>
              <a:rPr lang="en-GB" dirty="0" err="1"/>
              <a:t>küsimusele</a:t>
            </a:r>
            <a:r>
              <a:rPr lang="en-GB" dirty="0"/>
              <a:t> </a:t>
            </a:r>
            <a:r>
              <a:rPr lang="en-GB" i="1" dirty="0"/>
              <a:t>“</a:t>
            </a:r>
            <a:r>
              <a:rPr lang="en-GB" i="1" dirty="0" err="1"/>
              <a:t>palju</a:t>
            </a:r>
            <a:r>
              <a:rPr lang="en-GB" i="1" dirty="0"/>
              <a:t> peaks </a:t>
            </a:r>
            <a:r>
              <a:rPr lang="en-GB" i="1" dirty="0" err="1"/>
              <a:t>lastele</a:t>
            </a:r>
            <a:r>
              <a:rPr lang="en-GB" i="1" dirty="0"/>
              <a:t> </a:t>
            </a:r>
            <a:r>
              <a:rPr lang="en-GB" i="1" dirty="0" err="1"/>
              <a:t>vara</a:t>
            </a:r>
            <a:r>
              <a:rPr lang="en-GB" i="1" dirty="0"/>
              <a:t> </a:t>
            </a:r>
            <a:r>
              <a:rPr lang="en-GB" i="1" dirty="0" err="1"/>
              <a:t>jätma</a:t>
            </a:r>
            <a:r>
              <a:rPr lang="en-GB" i="1" dirty="0"/>
              <a:t>”</a:t>
            </a:r>
            <a:r>
              <a:rPr lang="en-GB" dirty="0"/>
              <a:t> </a:t>
            </a:r>
            <a:r>
              <a:rPr lang="en-GB" dirty="0" err="1"/>
              <a:t>vastates</a:t>
            </a:r>
            <a:r>
              <a:rPr lang="en-GB" dirty="0"/>
              <a:t> </a:t>
            </a:r>
            <a:r>
              <a:rPr lang="en-GB" dirty="0" err="1"/>
              <a:t>pakkunud</a:t>
            </a:r>
            <a:r>
              <a:rPr lang="en-GB" dirty="0"/>
              <a:t> </a:t>
            </a:r>
            <a:r>
              <a:rPr lang="en-GB" dirty="0" err="1"/>
              <a:t>rusikareegli</a:t>
            </a:r>
            <a:r>
              <a:rPr lang="en-GB" dirty="0"/>
              <a:t>: The perfect amount to leave to your kids is </a:t>
            </a:r>
            <a:r>
              <a:rPr lang="en-GB" i="1" dirty="0"/>
              <a:t>'</a:t>
            </a:r>
            <a:r>
              <a:rPr lang="en-GB" b="1" i="1" dirty="0"/>
              <a:t>'enough money so that they would feel they could do anything, but not so much that they could do nothing</a:t>
            </a:r>
            <a:r>
              <a:rPr lang="en-GB" i="1" dirty="0"/>
              <a:t>.‘’ (</a:t>
            </a:r>
            <a:r>
              <a:rPr lang="en-GB" i="1" dirty="0" err="1"/>
              <a:t>piisavalt</a:t>
            </a:r>
            <a:r>
              <a:rPr lang="en-GB" i="1" dirty="0"/>
              <a:t>, et </a:t>
            </a:r>
            <a:r>
              <a:rPr lang="en-GB" i="1" dirty="0" err="1"/>
              <a:t>nad</a:t>
            </a:r>
            <a:r>
              <a:rPr lang="en-GB" i="1" dirty="0"/>
              <a:t> </a:t>
            </a:r>
            <a:r>
              <a:rPr lang="en-GB" i="1" dirty="0" err="1"/>
              <a:t>tunneks</a:t>
            </a:r>
            <a:r>
              <a:rPr lang="en-GB" i="1" dirty="0"/>
              <a:t>, et </a:t>
            </a:r>
            <a:r>
              <a:rPr lang="en-GB" i="1" dirty="0" err="1"/>
              <a:t>suudavad</a:t>
            </a:r>
            <a:r>
              <a:rPr lang="en-GB" i="1" dirty="0"/>
              <a:t> </a:t>
            </a:r>
            <a:r>
              <a:rPr lang="en-GB" i="1" dirty="0" err="1"/>
              <a:t>teha</a:t>
            </a:r>
            <a:r>
              <a:rPr lang="en-GB" i="1" dirty="0"/>
              <a:t> </a:t>
            </a:r>
            <a:r>
              <a:rPr lang="en-GB" i="1" dirty="0" err="1"/>
              <a:t>kõike</a:t>
            </a:r>
            <a:r>
              <a:rPr lang="en-GB" i="1" dirty="0"/>
              <a:t>, </a:t>
            </a:r>
            <a:r>
              <a:rPr lang="en-GB" i="1" dirty="0" err="1"/>
              <a:t>kuid</a:t>
            </a:r>
            <a:r>
              <a:rPr lang="en-GB" i="1" dirty="0"/>
              <a:t> </a:t>
            </a:r>
            <a:r>
              <a:rPr lang="en-GB" i="1" dirty="0" err="1"/>
              <a:t>mitte</a:t>
            </a:r>
            <a:r>
              <a:rPr lang="en-GB" i="1" dirty="0"/>
              <a:t> </a:t>
            </a:r>
            <a:r>
              <a:rPr lang="en-GB" i="1" dirty="0" err="1"/>
              <a:t>nii</a:t>
            </a:r>
            <a:r>
              <a:rPr lang="en-GB" i="1" dirty="0"/>
              <a:t> </a:t>
            </a:r>
            <a:r>
              <a:rPr lang="en-GB" i="1" dirty="0" err="1"/>
              <a:t>palju</a:t>
            </a:r>
            <a:r>
              <a:rPr lang="en-GB" i="1" dirty="0"/>
              <a:t>, et </a:t>
            </a:r>
            <a:r>
              <a:rPr lang="en-GB" i="1" dirty="0" err="1"/>
              <a:t>nad</a:t>
            </a:r>
            <a:r>
              <a:rPr lang="en-GB" i="1" dirty="0"/>
              <a:t> </a:t>
            </a:r>
            <a:r>
              <a:rPr lang="en-GB" i="1" dirty="0" err="1"/>
              <a:t>ei</a:t>
            </a:r>
            <a:r>
              <a:rPr lang="en-GB" i="1" dirty="0"/>
              <a:t> peaks </a:t>
            </a:r>
            <a:r>
              <a:rPr lang="en-GB" i="1" dirty="0" err="1"/>
              <a:t>midagi</a:t>
            </a:r>
            <a:r>
              <a:rPr lang="en-GB" i="1" dirty="0"/>
              <a:t> </a:t>
            </a:r>
            <a:r>
              <a:rPr lang="en-GB" i="1" dirty="0" err="1"/>
              <a:t>tegema</a:t>
            </a:r>
            <a:r>
              <a:rPr lang="en-GB" i="1" dirty="0"/>
              <a:t>)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b="1" dirty="0"/>
              <a:t>… </a:t>
            </a:r>
            <a:r>
              <a:rPr lang="en-GB" b="1" dirty="0" err="1"/>
              <a:t>inimest</a:t>
            </a:r>
            <a:r>
              <a:rPr lang="en-GB" b="1" dirty="0"/>
              <a:t> </a:t>
            </a:r>
            <a:r>
              <a:rPr lang="en-GB" b="1" dirty="0" err="1"/>
              <a:t>mitte</a:t>
            </a:r>
            <a:r>
              <a:rPr lang="en-GB" b="1" dirty="0"/>
              <a:t>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E5E0-8E44-40D7-BB07-E4882742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78F5-1F43-41F2-9DD2-BF26A061328E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F0C1F-62EB-439D-8F90-89629277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09670-B190-4BED-982B-B816404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4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3F3A-0A3D-494E-9F9D-558AA0C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Tark on </a:t>
            </a:r>
            <a:r>
              <a:rPr lang="en-GB" dirty="0" err="1"/>
              <a:t>ebaõnnestumisest</a:t>
            </a:r>
            <a:r>
              <a:rPr lang="en-GB" dirty="0"/>
              <a:t> </a:t>
            </a:r>
            <a:r>
              <a:rPr lang="en-GB" dirty="0" err="1"/>
              <a:t>õppida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4984E-6480-4C2C-8061-36EE1EB2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Millegi</a:t>
            </a:r>
            <a:r>
              <a:rPr lang="en-GB" dirty="0"/>
              <a:t> </a:t>
            </a:r>
            <a:r>
              <a:rPr lang="en-GB" dirty="0" err="1"/>
              <a:t>lõpp</a:t>
            </a:r>
            <a:r>
              <a:rPr lang="en-GB" dirty="0"/>
              <a:t> on </a:t>
            </a:r>
            <a:r>
              <a:rPr lang="en-GB" dirty="0" err="1"/>
              <a:t>alati</a:t>
            </a:r>
            <a:r>
              <a:rPr lang="en-GB" dirty="0"/>
              <a:t> </a:t>
            </a:r>
            <a:r>
              <a:rPr lang="en-GB" dirty="0" err="1"/>
              <a:t>millegi</a:t>
            </a:r>
            <a:r>
              <a:rPr lang="en-GB" dirty="0"/>
              <a:t> </a:t>
            </a:r>
            <a:r>
              <a:rPr lang="en-GB" dirty="0" err="1"/>
              <a:t>teise</a:t>
            </a:r>
            <a:r>
              <a:rPr lang="en-GB" dirty="0"/>
              <a:t> </a:t>
            </a:r>
            <a:r>
              <a:rPr lang="en-GB" dirty="0" err="1"/>
              <a:t>algus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Probleemid</a:t>
            </a:r>
            <a:r>
              <a:rPr lang="en-GB" dirty="0"/>
              <a:t> on </a:t>
            </a:r>
            <a:r>
              <a:rPr lang="en-GB" dirty="0" err="1"/>
              <a:t>lahendamiseks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err="1"/>
              <a:t>Mõtle</a:t>
            </a:r>
            <a:r>
              <a:rPr lang="en-GB" dirty="0"/>
              <a:t> ja </a:t>
            </a:r>
            <a:r>
              <a:rPr lang="en-GB" dirty="0" err="1"/>
              <a:t>käitu</a:t>
            </a:r>
            <a:r>
              <a:rPr lang="en-GB" dirty="0"/>
              <a:t> </a:t>
            </a:r>
            <a:r>
              <a:rPr lang="en-GB" dirty="0" err="1"/>
              <a:t>positiivselt</a:t>
            </a:r>
            <a:endParaRPr lang="en-GB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fi-FI" dirty="0" err="1"/>
              <a:t>Edust</a:t>
            </a:r>
            <a:r>
              <a:rPr lang="fi-FI" dirty="0"/>
              <a:t> ei ole </a:t>
            </a:r>
            <a:r>
              <a:rPr lang="fi-FI" dirty="0" err="1"/>
              <a:t>suurt</a:t>
            </a:r>
            <a:r>
              <a:rPr lang="fi-FI" dirty="0"/>
              <a:t> </a:t>
            </a:r>
            <a:r>
              <a:rPr lang="fi-FI" dirty="0" err="1"/>
              <a:t>midagi</a:t>
            </a:r>
            <a:r>
              <a:rPr lang="fi-FI" dirty="0"/>
              <a:t> </a:t>
            </a:r>
            <a:r>
              <a:rPr lang="fi-FI" dirty="0" err="1"/>
              <a:t>õppida</a:t>
            </a:r>
            <a:r>
              <a:rPr lang="fi-FI" dirty="0"/>
              <a:t>, </a:t>
            </a:r>
            <a:r>
              <a:rPr lang="fi-FI" dirty="0" err="1"/>
              <a:t>õppima</a:t>
            </a:r>
            <a:r>
              <a:rPr lang="fi-FI" dirty="0"/>
              <a:t> </a:t>
            </a:r>
            <a:r>
              <a:rPr lang="fi-FI" dirty="0" err="1"/>
              <a:t>peab</a:t>
            </a:r>
            <a:r>
              <a:rPr lang="fi-FI" dirty="0"/>
              <a:t> </a:t>
            </a:r>
            <a:r>
              <a:rPr lang="fi-FI" dirty="0" err="1"/>
              <a:t>ebaõnnestumistest</a:t>
            </a:r>
            <a:endParaRPr lang="fi-FI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fi-FI" dirty="0" err="1"/>
              <a:t>Ära</a:t>
            </a:r>
            <a:r>
              <a:rPr lang="fi-FI" dirty="0"/>
              <a:t> jää </a:t>
            </a:r>
            <a:r>
              <a:rPr lang="fi-FI" dirty="0" err="1"/>
              <a:t>tehtu</a:t>
            </a:r>
            <a:r>
              <a:rPr lang="fi-FI" dirty="0"/>
              <a:t> </a:t>
            </a:r>
            <a:r>
              <a:rPr lang="fi-FI" dirty="0" err="1"/>
              <a:t>üle</a:t>
            </a:r>
            <a:r>
              <a:rPr lang="fi-FI" dirty="0"/>
              <a:t> </a:t>
            </a:r>
            <a:r>
              <a:rPr lang="fi-FI" dirty="0" err="1"/>
              <a:t>heietama</a:t>
            </a:r>
            <a:r>
              <a:rPr lang="fi-FI" dirty="0"/>
              <a:t>, </a:t>
            </a:r>
            <a:r>
              <a:rPr lang="fi-FI" dirty="0" err="1"/>
              <a:t>ennast</a:t>
            </a:r>
            <a:r>
              <a:rPr lang="fi-FI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teisi</a:t>
            </a:r>
            <a:r>
              <a:rPr lang="fi-FI" dirty="0"/>
              <a:t> </a:t>
            </a:r>
            <a:r>
              <a:rPr lang="fi-FI" dirty="0" err="1"/>
              <a:t>süüdistama</a:t>
            </a:r>
            <a:r>
              <a:rPr lang="fi-FI" dirty="0"/>
              <a:t> –  </a:t>
            </a:r>
            <a:r>
              <a:rPr lang="fi-FI" dirty="0" err="1"/>
              <a:t>see</a:t>
            </a:r>
            <a:r>
              <a:rPr lang="fi-FI" dirty="0"/>
              <a:t> ei </a:t>
            </a:r>
            <a:r>
              <a:rPr lang="fi-FI" dirty="0" err="1"/>
              <a:t>lahenda</a:t>
            </a:r>
            <a:r>
              <a:rPr lang="fi-FI" dirty="0"/>
              <a:t> probleemi. </a:t>
            </a:r>
            <a:r>
              <a:rPr lang="fi-FI" dirty="0" err="1"/>
              <a:t>Mine</a:t>
            </a:r>
            <a:r>
              <a:rPr lang="fi-FI" dirty="0"/>
              <a:t> </a:t>
            </a:r>
            <a:r>
              <a:rPr lang="fi-FI" dirty="0" err="1"/>
              <a:t>eluga</a:t>
            </a:r>
            <a:r>
              <a:rPr lang="fi-FI" dirty="0"/>
              <a:t> </a:t>
            </a:r>
            <a:r>
              <a:rPr lang="fi-FI" dirty="0" err="1"/>
              <a:t>edasi</a:t>
            </a:r>
            <a:r>
              <a:rPr lang="fi-FI" dirty="0"/>
              <a:t>! </a:t>
            </a:r>
            <a:r>
              <a:rPr lang="fi-FI" dirty="0" err="1"/>
              <a:t>Tegele</a:t>
            </a:r>
            <a:r>
              <a:rPr lang="fi-FI" dirty="0"/>
              <a:t> (</a:t>
            </a:r>
            <a:r>
              <a:rPr lang="fi-FI" dirty="0" err="1"/>
              <a:t>kasvõi</a:t>
            </a:r>
            <a:r>
              <a:rPr lang="fi-FI" dirty="0"/>
              <a:t> </a:t>
            </a:r>
            <a:r>
              <a:rPr lang="fi-FI" dirty="0" err="1"/>
              <a:t>vahelduseks</a:t>
            </a:r>
            <a:r>
              <a:rPr lang="fi-FI" dirty="0"/>
              <a:t>) </a:t>
            </a:r>
            <a:r>
              <a:rPr lang="fi-FI" dirty="0" err="1"/>
              <a:t>mõne</a:t>
            </a:r>
            <a:r>
              <a:rPr lang="fi-FI" dirty="0"/>
              <a:t> </a:t>
            </a:r>
            <a:r>
              <a:rPr lang="fi-FI" dirty="0" err="1"/>
              <a:t>uue</a:t>
            </a:r>
            <a:r>
              <a:rPr lang="fi-FI" dirty="0"/>
              <a:t> </a:t>
            </a:r>
            <a:r>
              <a:rPr lang="fi-FI" dirty="0" err="1"/>
              <a:t>asjaga</a:t>
            </a:r>
            <a:r>
              <a:rPr lang="fi-FI" dirty="0"/>
              <a:t>, </a:t>
            </a:r>
            <a:r>
              <a:rPr lang="fi-FI" dirty="0" err="1"/>
              <a:t>mis</a:t>
            </a:r>
            <a:r>
              <a:rPr lang="fi-FI" dirty="0"/>
              <a:t> </a:t>
            </a:r>
            <a:r>
              <a:rPr lang="fi-FI" dirty="0" err="1"/>
              <a:t>aitaks</a:t>
            </a:r>
            <a:r>
              <a:rPr lang="fi-FI" dirty="0"/>
              <a:t> </a:t>
            </a:r>
            <a:r>
              <a:rPr lang="fi-FI" dirty="0" err="1"/>
              <a:t>muremõtetest</a:t>
            </a:r>
            <a:r>
              <a:rPr lang="fi-FI" dirty="0"/>
              <a:t> </a:t>
            </a:r>
            <a:r>
              <a:rPr lang="fi-FI" dirty="0" err="1"/>
              <a:t>vabaneda</a:t>
            </a:r>
            <a:r>
              <a:rPr lang="fi-FI" dirty="0"/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i-FI" b="1" dirty="0" err="1"/>
              <a:t>Ajaga</a:t>
            </a:r>
            <a:r>
              <a:rPr lang="fi-FI" b="1" dirty="0"/>
              <a:t> </a:t>
            </a:r>
            <a:r>
              <a:rPr lang="fi-FI" b="1" dirty="0" err="1"/>
              <a:t>mõistad</a:t>
            </a:r>
            <a:r>
              <a:rPr lang="fi-FI" b="1" dirty="0"/>
              <a:t>, et </a:t>
            </a:r>
            <a:r>
              <a:rPr lang="fi-FI" b="1" dirty="0" err="1"/>
              <a:t>tehtud</a:t>
            </a:r>
            <a:r>
              <a:rPr lang="fi-FI" b="1" dirty="0"/>
              <a:t> </a:t>
            </a:r>
            <a:r>
              <a:rPr lang="fi-FI" b="1" dirty="0" err="1"/>
              <a:t>vead</a:t>
            </a:r>
            <a:r>
              <a:rPr lang="fi-FI" b="1" dirty="0"/>
              <a:t> on vara!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i-FI" b="1" dirty="0" err="1"/>
              <a:t>Õpi</a:t>
            </a:r>
            <a:r>
              <a:rPr lang="fi-FI" b="1" dirty="0"/>
              <a:t> oma vara </a:t>
            </a:r>
            <a:r>
              <a:rPr lang="fi-FI" b="1" dirty="0" err="1"/>
              <a:t>õigesti</a:t>
            </a:r>
            <a:r>
              <a:rPr lang="fi-FI" b="1" dirty="0"/>
              <a:t> </a:t>
            </a:r>
            <a:r>
              <a:rPr lang="fi-FI" b="1" dirty="0" err="1"/>
              <a:t>kasutama</a:t>
            </a:r>
            <a:r>
              <a:rPr lang="fi-FI" b="1" dirty="0"/>
              <a:t>!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fi-FI" dirty="0"/>
          </a:p>
          <a:p>
            <a:pPr algn="ctr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AB2BE-143C-439E-B042-17B83A06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C727-2D09-4595-9221-B783264EEE8C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8BC34-E8C0-49EE-85CD-D1B633D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36B73-2A3C-4AD3-9A5D-18CD5AF0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9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85F9-0E33-4DA6-9CCB-8C69F850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653"/>
          </a:xfrm>
        </p:spPr>
        <p:txBody>
          <a:bodyPr>
            <a:normAutofit/>
          </a:bodyPr>
          <a:lstStyle/>
          <a:p>
            <a:r>
              <a:rPr lang="en-GB" dirty="0"/>
              <a:t>       </a:t>
            </a:r>
            <a:r>
              <a:rPr lang="en-GB" dirty="0" err="1"/>
              <a:t>Siis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mul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raske</a:t>
            </a:r>
            <a:r>
              <a:rPr lang="en-GB" dirty="0"/>
              <a:t>, 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E1E943-81BA-4ADD-84D2-CA014009E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119"/>
            <a:ext cx="5181600" cy="5196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 </a:t>
            </a:r>
            <a:r>
              <a:rPr lang="en-GB" dirty="0" err="1"/>
              <a:t>ehitasin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lõõtspilli</a:t>
            </a:r>
            <a:r>
              <a:rPr lang="en-GB" dirty="0"/>
              <a:t> (2015)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</a:t>
            </a:r>
            <a:r>
              <a:rPr lang="en-GB" dirty="0" err="1"/>
              <a:t>lõpetasin</a:t>
            </a:r>
            <a:r>
              <a:rPr lang="en-GB" dirty="0"/>
              <a:t> </a:t>
            </a:r>
            <a:r>
              <a:rPr lang="en-GB" i="1" dirty="0"/>
              <a:t>cum laude </a:t>
            </a:r>
            <a:r>
              <a:rPr lang="en-GB" dirty="0"/>
              <a:t>Usuteaduse </a:t>
            </a:r>
            <a:r>
              <a:rPr lang="en-GB" dirty="0" err="1"/>
              <a:t>Instituudi</a:t>
            </a:r>
            <a:r>
              <a:rPr lang="en-GB" dirty="0"/>
              <a:t> (2016)</a:t>
            </a:r>
          </a:p>
          <a:p>
            <a:pPr marL="0" indent="0" algn="r">
              <a:buNone/>
            </a:pPr>
            <a:r>
              <a:rPr lang="en-GB" i="1" dirty="0"/>
              <a:t>+ </a:t>
            </a:r>
            <a:r>
              <a:rPr lang="en-GB" i="1" dirty="0" err="1"/>
              <a:t>igapäevane</a:t>
            </a:r>
            <a:r>
              <a:rPr lang="en-GB" i="1" dirty="0"/>
              <a:t> </a:t>
            </a:r>
            <a:r>
              <a:rPr lang="en-GB" i="1" dirty="0" err="1"/>
              <a:t>dotsendiamet</a:t>
            </a:r>
            <a:r>
              <a:rPr lang="en-GB" i="1" dirty="0"/>
              <a:t> EBS-is ja </a:t>
            </a:r>
            <a:r>
              <a:rPr lang="en-GB" i="1" dirty="0" err="1"/>
              <a:t>advokaaditegevus</a:t>
            </a:r>
            <a:endParaRPr lang="en-GB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BF5A-8AA8-40D3-B083-9A3BA2D6E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96119"/>
            <a:ext cx="5372100" cy="538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 </a:t>
            </a:r>
            <a:r>
              <a:rPr lang="en-GB" dirty="0" err="1"/>
              <a:t>kaitsesin</a:t>
            </a:r>
            <a:r>
              <a:rPr lang="en-GB" dirty="0"/>
              <a:t> </a:t>
            </a:r>
            <a:r>
              <a:rPr lang="en-GB" dirty="0" err="1"/>
              <a:t>doktoriväitekirja</a:t>
            </a:r>
            <a:r>
              <a:rPr lang="en-GB" dirty="0"/>
              <a:t> (2010);</a:t>
            </a:r>
          </a:p>
          <a:p>
            <a:pPr marL="0" indent="0">
              <a:buNone/>
            </a:pPr>
            <a:r>
              <a:rPr lang="en-GB" dirty="0"/>
              <a:t>… </a:t>
            </a:r>
            <a:r>
              <a:rPr lang="en-GB" dirty="0" err="1"/>
              <a:t>kirjutasin</a:t>
            </a:r>
            <a:r>
              <a:rPr lang="en-GB" dirty="0"/>
              <a:t> 4 </a:t>
            </a:r>
            <a:r>
              <a:rPr lang="en-GB" dirty="0" err="1"/>
              <a:t>raamatut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2000" dirty="0"/>
              <a:t>-Territorial Communities: Legal Organization and Management </a:t>
            </a:r>
            <a:r>
              <a:rPr lang="en-GB" sz="2000" i="1" dirty="0"/>
              <a:t>(Lambert Academic Publishing, 2010)</a:t>
            </a:r>
          </a:p>
          <a:p>
            <a:pPr marL="0" indent="0">
              <a:buNone/>
            </a:pPr>
            <a:r>
              <a:rPr lang="en-GB" sz="2000" dirty="0"/>
              <a:t>-</a:t>
            </a:r>
            <a:r>
              <a:rPr lang="en-GB" sz="2000" dirty="0" err="1"/>
              <a:t>Organisatsiooni</a:t>
            </a:r>
            <a:r>
              <a:rPr lang="en-GB" sz="2000" dirty="0"/>
              <a:t> ja </a:t>
            </a:r>
            <a:r>
              <a:rPr lang="en-GB" sz="2000" dirty="0" err="1"/>
              <a:t>juhtimise</a:t>
            </a:r>
            <a:r>
              <a:rPr lang="en-GB" sz="2000" dirty="0"/>
              <a:t> </a:t>
            </a:r>
            <a:r>
              <a:rPr lang="en-GB" sz="2000" dirty="0" err="1"/>
              <a:t>õiguslik</a:t>
            </a:r>
            <a:r>
              <a:rPr lang="en-GB" sz="2000" dirty="0"/>
              <a:t> </a:t>
            </a:r>
            <a:r>
              <a:rPr lang="en-GB" sz="2000" dirty="0" err="1"/>
              <a:t>korraldus</a:t>
            </a:r>
            <a:r>
              <a:rPr lang="en-GB" sz="2000" dirty="0"/>
              <a:t> </a:t>
            </a:r>
            <a:r>
              <a:rPr lang="en-GB" sz="2000" i="1" dirty="0"/>
              <a:t>(Juura, 2013)</a:t>
            </a:r>
          </a:p>
          <a:p>
            <a:pPr marL="0" indent="0">
              <a:buNone/>
            </a:pPr>
            <a:r>
              <a:rPr lang="en-GB" sz="2000" dirty="0"/>
              <a:t>-</a:t>
            </a:r>
            <a:r>
              <a:rPr lang="en-GB" sz="2000" dirty="0" err="1"/>
              <a:t>Äritehingute</a:t>
            </a:r>
            <a:r>
              <a:rPr lang="en-GB" sz="2000" dirty="0"/>
              <a:t> ja –</a:t>
            </a:r>
            <a:r>
              <a:rPr lang="en-GB" sz="2000" dirty="0" err="1"/>
              <a:t>ressursside</a:t>
            </a:r>
            <a:r>
              <a:rPr lang="en-GB" sz="2000" dirty="0"/>
              <a:t>                      </a:t>
            </a:r>
            <a:r>
              <a:rPr lang="en-GB" sz="2000" dirty="0" err="1"/>
              <a:t>õiguslik</a:t>
            </a:r>
            <a:r>
              <a:rPr lang="en-GB" sz="2000" dirty="0"/>
              <a:t> </a:t>
            </a:r>
            <a:r>
              <a:rPr lang="en-GB" sz="2000" dirty="0" err="1"/>
              <a:t>korraldus</a:t>
            </a:r>
            <a:r>
              <a:rPr lang="en-GB" sz="2000" dirty="0"/>
              <a:t> </a:t>
            </a:r>
            <a:r>
              <a:rPr lang="en-GB" sz="2000" i="1" dirty="0"/>
              <a:t>(Juura, 2013)</a:t>
            </a:r>
          </a:p>
          <a:p>
            <a:pPr marL="0" indent="0">
              <a:buNone/>
            </a:pPr>
            <a:r>
              <a:rPr lang="en-GB" sz="2000" dirty="0"/>
              <a:t>-</a:t>
            </a:r>
            <a:r>
              <a:rPr lang="en-GB" sz="2000" dirty="0" err="1"/>
              <a:t>Pereettevõtluse</a:t>
            </a:r>
            <a:r>
              <a:rPr lang="en-GB" sz="2000" dirty="0"/>
              <a:t> </a:t>
            </a:r>
            <a:r>
              <a:rPr lang="en-GB" sz="2000" dirty="0" err="1"/>
              <a:t>käsiraamat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i="1" dirty="0"/>
              <a:t>(EPL, 2015)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B2AE-CA93-4058-B649-033A4EAA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D3E4-FFB5-4987-A566-7B0EC65F83BC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DCB40-068B-41DC-B919-04DA74A1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BA3EE-82DD-4421-B7D6-E41A8A3C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9F737-A31C-48DD-8959-B872C729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53" y="3577344"/>
            <a:ext cx="1651000" cy="2553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CF1C2-60C0-4D42-849F-26C80EBC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96119"/>
            <a:ext cx="2207569" cy="30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1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719769"/>
          </a:xfrm>
        </p:spPr>
        <p:txBody>
          <a:bodyPr>
            <a:normAutofit/>
          </a:bodyPr>
          <a:lstStyle/>
          <a:p>
            <a:r>
              <a:rPr lang="et-EE" dirty="0"/>
              <a:t>Autori</a:t>
            </a:r>
            <a:r>
              <a:rPr lang="en-US" dirty="0"/>
              <a:t> </a:t>
            </a:r>
            <a:r>
              <a:rPr lang="en-US" dirty="0" err="1"/>
              <a:t>kontaktandmed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3552"/>
            <a:ext cx="10972800" cy="5714081"/>
          </a:xfrm>
        </p:spPr>
        <p:txBody>
          <a:bodyPr>
            <a:normAutofit/>
          </a:bodyPr>
          <a:lstStyle/>
          <a:p>
            <a:endParaRPr lang="et-EE" dirty="0"/>
          </a:p>
          <a:p>
            <a:pPr marL="0" indent="0">
              <a:buNone/>
            </a:pPr>
            <a:r>
              <a:rPr lang="et-EE" sz="3733" b="1" dirty="0"/>
              <a:t>Urmas Arumäe </a:t>
            </a:r>
            <a:r>
              <a:rPr lang="et-EE" sz="3733" dirty="0"/>
              <a:t>LLM, </a:t>
            </a:r>
            <a:r>
              <a:rPr lang="en-US" sz="3733" dirty="0"/>
              <a:t>MA, </a:t>
            </a:r>
            <a:r>
              <a:rPr lang="et-EE" sz="3733" dirty="0"/>
              <a:t>PhD</a:t>
            </a:r>
          </a:p>
          <a:p>
            <a:pPr marL="0" indent="0">
              <a:buNone/>
            </a:pPr>
            <a:r>
              <a:rPr lang="et-EE" sz="3733" dirty="0"/>
              <a:t>EBS-i </a:t>
            </a:r>
            <a:r>
              <a:rPr lang="en-US" sz="3733" dirty="0" err="1"/>
              <a:t>juhtimise</a:t>
            </a:r>
            <a:r>
              <a:rPr lang="en-US" sz="3733" dirty="0"/>
              <a:t> </a:t>
            </a:r>
            <a:r>
              <a:rPr lang="en-US" sz="3733" dirty="0" err="1"/>
              <a:t>õppetooli</a:t>
            </a:r>
            <a:endParaRPr lang="en-US" sz="3733" dirty="0"/>
          </a:p>
          <a:p>
            <a:pPr marL="0" indent="0">
              <a:buNone/>
            </a:pPr>
            <a:r>
              <a:rPr lang="et-EE" sz="3733" dirty="0"/>
              <a:t>dotsent, </a:t>
            </a:r>
          </a:p>
          <a:p>
            <a:pPr marL="0" indent="0">
              <a:buNone/>
            </a:pPr>
            <a:r>
              <a:rPr lang="et-EE" sz="3733" dirty="0"/>
              <a:t>vandeadvokaat</a:t>
            </a:r>
          </a:p>
          <a:p>
            <a:pPr marL="0" indent="0">
              <a:buNone/>
            </a:pPr>
            <a:r>
              <a:rPr lang="en-US" b="1" dirty="0"/>
              <a:t>		Arumäe &amp; Sipari Advokaadibürood OÜ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>
                <a:hlinkClick r:id="rId2"/>
              </a:rPr>
              <a:t>www.abbyroo.eu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t-EE" dirty="0"/>
              <a:t>E-post: </a:t>
            </a:r>
            <a:r>
              <a:rPr lang="en-US" dirty="0">
                <a:hlinkClick r:id="rId3"/>
              </a:rPr>
              <a:t>u</a:t>
            </a:r>
            <a:r>
              <a:rPr lang="et-EE" dirty="0">
                <a:hlinkClick r:id="rId3"/>
              </a:rPr>
              <a:t>rmas</a:t>
            </a:r>
            <a:r>
              <a:rPr lang="en-US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arumae</a:t>
            </a:r>
            <a:r>
              <a:rPr lang="et-EE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abbyroo</a:t>
            </a:r>
            <a:r>
              <a:rPr lang="et-EE" dirty="0">
                <a:hlinkClick r:id="rId3"/>
              </a:rPr>
              <a:t>.eu</a:t>
            </a:r>
            <a:endParaRPr lang="et-EE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t-EE" dirty="0"/>
              <a:t>Mob: +372 5151451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81C7C-609F-4FA4-9D32-FB17809F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9508-82A5-4107-B0EF-2723DD3C7724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5B200-155F-4E7B-92AC-62B0FC31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E6EC5-52AE-4F50-82B2-14C66924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11" y="2576408"/>
            <a:ext cx="3832499" cy="25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1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3BB34E-C3B6-41D2-BDAB-341B16AA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1" y="365125"/>
            <a:ext cx="11023060" cy="958707"/>
          </a:xfrm>
        </p:spPr>
        <p:txBody>
          <a:bodyPr>
            <a:normAutofit fontScale="90000"/>
          </a:bodyPr>
          <a:lstStyle/>
          <a:p>
            <a:r>
              <a:rPr lang="en-GB" dirty="0"/>
              <a:t>			</a:t>
            </a:r>
            <a:r>
              <a:rPr lang="en-GB" dirty="0" err="1"/>
              <a:t>Autorist</a:t>
            </a:r>
            <a:r>
              <a:rPr lang="en-GB" dirty="0"/>
              <a:t> </a:t>
            </a:r>
            <a:r>
              <a:rPr lang="en-GB" dirty="0" err="1"/>
              <a:t>lähemalt</a:t>
            </a:r>
            <a:br>
              <a:rPr lang="en-GB" b="1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8B96F-2A94-4AC1-9A65-A260A39D9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1003" y="1023583"/>
            <a:ext cx="9771795" cy="50466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GB" sz="3800" dirty="0"/>
          </a:p>
          <a:p>
            <a:pPr marL="0" indent="0" algn="ctr">
              <a:buNone/>
            </a:pPr>
            <a:r>
              <a:rPr lang="en-GB" sz="3200" dirty="0"/>
              <a:t>Urmas Arumäe on </a:t>
            </a:r>
            <a:r>
              <a:rPr lang="en-GB" sz="3200" dirty="0" err="1"/>
              <a:t>pikaajalise</a:t>
            </a:r>
            <a:r>
              <a:rPr lang="en-GB" sz="3200" dirty="0"/>
              <a:t> </a:t>
            </a:r>
            <a:r>
              <a:rPr lang="en-GB" sz="3200" dirty="0" err="1"/>
              <a:t>kogemusega</a:t>
            </a:r>
            <a:r>
              <a:rPr lang="en-GB" sz="3200" dirty="0"/>
              <a:t> </a:t>
            </a:r>
            <a:r>
              <a:rPr lang="en-GB" sz="3200" dirty="0" err="1"/>
              <a:t>vandeadvokaat</a:t>
            </a:r>
            <a:r>
              <a:rPr lang="en-GB" sz="3200" dirty="0"/>
              <a:t> ja </a:t>
            </a:r>
            <a:r>
              <a:rPr lang="en-GB" sz="3200" dirty="0" err="1"/>
              <a:t>juhtimiskonsultant</a:t>
            </a:r>
            <a:r>
              <a:rPr lang="en-GB" sz="3200" dirty="0"/>
              <a:t> </a:t>
            </a:r>
            <a:r>
              <a:rPr lang="en-GB" sz="3200" dirty="0" err="1"/>
              <a:t>ning</a:t>
            </a:r>
            <a:r>
              <a:rPr lang="en-GB" sz="3200" dirty="0"/>
              <a:t> </a:t>
            </a:r>
            <a:r>
              <a:rPr lang="en-GB" sz="3200" dirty="0" err="1"/>
              <a:t>armastatud</a:t>
            </a:r>
            <a:r>
              <a:rPr lang="en-GB" sz="3200" dirty="0"/>
              <a:t> </a:t>
            </a:r>
            <a:r>
              <a:rPr lang="en-GB" sz="3200" dirty="0" err="1"/>
              <a:t>õppejõud</a:t>
            </a:r>
            <a:r>
              <a:rPr lang="en-GB" sz="3200" dirty="0"/>
              <a:t>. Ta on </a:t>
            </a:r>
            <a:r>
              <a:rPr lang="en-GB" sz="3200" dirty="0" err="1"/>
              <a:t>lõpetanud</a:t>
            </a:r>
            <a:r>
              <a:rPr lang="en-GB" sz="3200" dirty="0"/>
              <a:t> </a:t>
            </a:r>
            <a:r>
              <a:rPr lang="en-GB" sz="3200" dirty="0" err="1"/>
              <a:t>õigusteaduse</a:t>
            </a:r>
            <a:r>
              <a:rPr lang="en-GB" sz="3200" dirty="0"/>
              <a:t> </a:t>
            </a:r>
            <a:r>
              <a:rPr lang="en-GB" sz="3200" dirty="0" err="1"/>
              <a:t>eriala</a:t>
            </a:r>
            <a:r>
              <a:rPr lang="en-GB" sz="3200" dirty="0"/>
              <a:t> Tartu </a:t>
            </a:r>
            <a:r>
              <a:rPr lang="en-GB" sz="3200" dirty="0" err="1"/>
              <a:t>Ülikoolis</a:t>
            </a:r>
            <a:r>
              <a:rPr lang="en-GB" sz="3200" dirty="0"/>
              <a:t> (LLM),  </a:t>
            </a:r>
            <a:r>
              <a:rPr lang="en-GB" sz="3200" dirty="0" err="1"/>
              <a:t>EBSi</a:t>
            </a:r>
            <a:r>
              <a:rPr lang="en-GB" sz="3200" dirty="0"/>
              <a:t> </a:t>
            </a:r>
            <a:r>
              <a:rPr lang="en-GB" sz="3200" dirty="0" err="1"/>
              <a:t>rahvusvahelise</a:t>
            </a:r>
            <a:r>
              <a:rPr lang="en-GB" sz="3200" dirty="0"/>
              <a:t> </a:t>
            </a:r>
            <a:r>
              <a:rPr lang="en-GB" sz="3200" dirty="0" err="1"/>
              <a:t>ärijuhtimise</a:t>
            </a:r>
            <a:r>
              <a:rPr lang="en-GB" sz="3200" dirty="0"/>
              <a:t> </a:t>
            </a:r>
            <a:r>
              <a:rPr lang="en-GB" sz="3200" dirty="0" err="1"/>
              <a:t>magistriprogrammi</a:t>
            </a:r>
            <a:r>
              <a:rPr lang="en-GB" sz="3200" dirty="0"/>
              <a:t> (MBA), </a:t>
            </a:r>
            <a:r>
              <a:rPr lang="en-GB" sz="3200" dirty="0" err="1"/>
              <a:t>Stockholmi</a:t>
            </a:r>
            <a:r>
              <a:rPr lang="en-GB" sz="3200" dirty="0"/>
              <a:t> </a:t>
            </a:r>
            <a:r>
              <a:rPr lang="en-GB" sz="3200" dirty="0" err="1"/>
              <a:t>Ülikooli</a:t>
            </a:r>
            <a:r>
              <a:rPr lang="en-GB" sz="3200" dirty="0"/>
              <a:t> </a:t>
            </a:r>
            <a:r>
              <a:rPr lang="en-GB" sz="3200" dirty="0" err="1"/>
              <a:t>Euroopa</a:t>
            </a:r>
            <a:r>
              <a:rPr lang="en-GB" sz="3200" dirty="0"/>
              <a:t> </a:t>
            </a:r>
            <a:r>
              <a:rPr lang="en-GB" sz="3200" dirty="0" err="1"/>
              <a:t>Liidu</a:t>
            </a:r>
            <a:r>
              <a:rPr lang="en-GB" sz="3200" dirty="0"/>
              <a:t> </a:t>
            </a:r>
            <a:r>
              <a:rPr lang="en-GB" sz="3200" dirty="0" err="1"/>
              <a:t>õiguse</a:t>
            </a:r>
            <a:r>
              <a:rPr lang="en-GB" sz="3200" dirty="0"/>
              <a:t> </a:t>
            </a:r>
            <a:r>
              <a:rPr lang="en-GB" sz="3200" dirty="0" err="1"/>
              <a:t>magistriprogrammi</a:t>
            </a:r>
            <a:r>
              <a:rPr lang="en-GB" sz="3200" dirty="0"/>
              <a:t> (LLM) – </a:t>
            </a:r>
            <a:r>
              <a:rPr lang="en-GB" sz="3200" i="1" dirty="0"/>
              <a:t>cum laude</a:t>
            </a:r>
            <a:r>
              <a:rPr lang="en-GB" sz="3200" dirty="0"/>
              <a:t> ja Usuteaduse </a:t>
            </a:r>
            <a:r>
              <a:rPr lang="en-GB" sz="3200" dirty="0" err="1"/>
              <a:t>Instituudi</a:t>
            </a:r>
            <a:r>
              <a:rPr lang="en-GB" sz="3200" dirty="0"/>
              <a:t> </a:t>
            </a:r>
            <a:r>
              <a:rPr lang="en-GB" sz="3200" dirty="0" err="1"/>
              <a:t>teoloogia</a:t>
            </a:r>
            <a:r>
              <a:rPr lang="en-GB" sz="3200" dirty="0"/>
              <a:t> </a:t>
            </a:r>
            <a:r>
              <a:rPr lang="en-GB" sz="3200" dirty="0" err="1"/>
              <a:t>magistriprogrammi</a:t>
            </a:r>
            <a:r>
              <a:rPr lang="en-GB" sz="3200" dirty="0"/>
              <a:t> (MA) –</a:t>
            </a:r>
            <a:r>
              <a:rPr lang="en-GB" sz="3200" i="1" dirty="0"/>
              <a:t> cum laude</a:t>
            </a:r>
            <a:r>
              <a:rPr lang="en-GB" sz="3200" dirty="0"/>
              <a:t>. Tal on </a:t>
            </a:r>
            <a:r>
              <a:rPr lang="en-GB" sz="3200" dirty="0" err="1"/>
              <a:t>EBSi</a:t>
            </a:r>
            <a:r>
              <a:rPr lang="en-GB" sz="3200" dirty="0"/>
              <a:t> </a:t>
            </a:r>
            <a:r>
              <a:rPr lang="en-GB" sz="3200" dirty="0" err="1"/>
              <a:t>juhtimisteaduse</a:t>
            </a:r>
            <a:r>
              <a:rPr lang="en-GB" sz="3200" dirty="0"/>
              <a:t> </a:t>
            </a:r>
            <a:r>
              <a:rPr lang="en-GB" sz="3200" dirty="0" err="1"/>
              <a:t>doktori</a:t>
            </a:r>
            <a:r>
              <a:rPr lang="en-GB" sz="3200" dirty="0"/>
              <a:t> </a:t>
            </a:r>
            <a:r>
              <a:rPr lang="en-GB" sz="3200" dirty="0" err="1"/>
              <a:t>kraad</a:t>
            </a:r>
            <a:r>
              <a:rPr lang="en-GB" sz="3200" dirty="0"/>
              <a:t> (PhD). </a:t>
            </a:r>
          </a:p>
          <a:p>
            <a:pPr marL="0" indent="0" algn="ctr">
              <a:buNone/>
            </a:pPr>
            <a:r>
              <a:rPr lang="en-GB" sz="3200" dirty="0"/>
              <a:t>Urmas on </a:t>
            </a:r>
            <a:r>
              <a:rPr lang="en-GB" sz="3200" dirty="0" err="1"/>
              <a:t>spetsialiseerunud</a:t>
            </a:r>
            <a:r>
              <a:rPr lang="en-GB" sz="3200" dirty="0"/>
              <a:t> era- ja </a:t>
            </a:r>
            <a:r>
              <a:rPr lang="en-GB" sz="3200" dirty="0" err="1"/>
              <a:t>avaliku</a:t>
            </a:r>
            <a:r>
              <a:rPr lang="en-GB" sz="3200" dirty="0"/>
              <a:t> </a:t>
            </a:r>
            <a:r>
              <a:rPr lang="en-GB" sz="3200" dirty="0" err="1"/>
              <a:t>sektori</a:t>
            </a:r>
            <a:r>
              <a:rPr lang="en-GB" sz="3200" dirty="0"/>
              <a:t> </a:t>
            </a:r>
            <a:r>
              <a:rPr lang="en-GB" sz="3200" dirty="0" err="1"/>
              <a:t>juhtimise</a:t>
            </a:r>
            <a:r>
              <a:rPr lang="en-GB" sz="3200" dirty="0"/>
              <a:t> </a:t>
            </a:r>
            <a:r>
              <a:rPr lang="en-GB" sz="3200" dirty="0" err="1"/>
              <a:t>õiguslikule</a:t>
            </a:r>
            <a:r>
              <a:rPr lang="en-GB" sz="3200" dirty="0"/>
              <a:t> </a:t>
            </a:r>
            <a:r>
              <a:rPr lang="en-GB" sz="3200" dirty="0" err="1"/>
              <a:t>korraldusele</a:t>
            </a:r>
            <a:r>
              <a:rPr lang="en-GB" sz="3200" dirty="0"/>
              <a:t>. Ta on </a:t>
            </a:r>
            <a:r>
              <a:rPr lang="en-GB" sz="3200" dirty="0" err="1"/>
              <a:t>nõustanud</a:t>
            </a:r>
            <a:r>
              <a:rPr lang="en-GB" sz="3200" dirty="0"/>
              <a:t> </a:t>
            </a:r>
            <a:r>
              <a:rPr lang="en-GB" sz="3200" dirty="0" err="1"/>
              <a:t>märkimisväärsel</a:t>
            </a:r>
            <a:r>
              <a:rPr lang="en-GB" sz="3200" dirty="0"/>
              <a:t> </a:t>
            </a:r>
            <a:r>
              <a:rPr lang="en-GB" sz="3200" dirty="0" err="1"/>
              <a:t>hulgal</a:t>
            </a:r>
            <a:r>
              <a:rPr lang="en-GB" sz="3200" dirty="0"/>
              <a:t> </a:t>
            </a:r>
            <a:r>
              <a:rPr lang="en-GB" sz="3200" dirty="0" err="1"/>
              <a:t>äriühingute</a:t>
            </a:r>
            <a:r>
              <a:rPr lang="en-GB" sz="3200" dirty="0"/>
              <a:t> </a:t>
            </a:r>
            <a:r>
              <a:rPr lang="en-GB" sz="3200" dirty="0" err="1"/>
              <a:t>omanikke</a:t>
            </a:r>
            <a:r>
              <a:rPr lang="en-GB" sz="3200" dirty="0"/>
              <a:t> </a:t>
            </a:r>
            <a:r>
              <a:rPr lang="en-GB" sz="3200" dirty="0" err="1"/>
              <a:t>ning</a:t>
            </a:r>
            <a:r>
              <a:rPr lang="en-GB" sz="3200" dirty="0"/>
              <a:t> </a:t>
            </a:r>
            <a:r>
              <a:rPr lang="en-GB" sz="3200" dirty="0" err="1"/>
              <a:t>juhtorganite</a:t>
            </a:r>
            <a:r>
              <a:rPr lang="en-GB" sz="3200" dirty="0"/>
              <a:t> </a:t>
            </a:r>
            <a:r>
              <a:rPr lang="en-GB" sz="3200" dirty="0" err="1"/>
              <a:t>liikmeid</a:t>
            </a:r>
            <a:r>
              <a:rPr lang="en-GB" sz="3200" dirty="0"/>
              <a:t> </a:t>
            </a:r>
            <a:r>
              <a:rPr lang="en-GB" sz="3200" dirty="0" err="1"/>
              <a:t>väga</a:t>
            </a:r>
            <a:r>
              <a:rPr lang="en-GB" sz="3200" dirty="0"/>
              <a:t> </a:t>
            </a:r>
            <a:r>
              <a:rPr lang="en-GB" sz="3200" dirty="0" err="1"/>
              <a:t>erinevates</a:t>
            </a:r>
            <a:r>
              <a:rPr lang="en-GB" sz="3200" dirty="0"/>
              <a:t> </a:t>
            </a:r>
            <a:r>
              <a:rPr lang="en-GB" sz="3200" dirty="0" err="1"/>
              <a:t>juhtimis</a:t>
            </a:r>
            <a:r>
              <a:rPr lang="en-GB" sz="3200" dirty="0"/>
              <a:t>- ja </a:t>
            </a:r>
            <a:r>
              <a:rPr lang="en-GB" sz="3200" dirty="0" err="1"/>
              <a:t>ärialastes</a:t>
            </a:r>
            <a:r>
              <a:rPr lang="en-GB" sz="3200" dirty="0"/>
              <a:t> </a:t>
            </a:r>
            <a:r>
              <a:rPr lang="en-GB" sz="3200" dirty="0" err="1"/>
              <a:t>küsimustes</a:t>
            </a:r>
            <a:r>
              <a:rPr lang="en-GB" sz="3200" dirty="0"/>
              <a:t>, </a:t>
            </a:r>
            <a:r>
              <a:rPr lang="en-GB" sz="3200" dirty="0" err="1"/>
              <a:t>aga</a:t>
            </a:r>
            <a:r>
              <a:rPr lang="en-GB" sz="3200" dirty="0"/>
              <a:t> ka </a:t>
            </a:r>
            <a:r>
              <a:rPr lang="en-GB" sz="3200" dirty="0" err="1"/>
              <a:t>omavalitsusüksuste</a:t>
            </a:r>
            <a:r>
              <a:rPr lang="en-GB" sz="3200" dirty="0"/>
              <a:t> </a:t>
            </a:r>
            <a:r>
              <a:rPr lang="en-GB" sz="3200" dirty="0" err="1"/>
              <a:t>juhte</a:t>
            </a:r>
            <a:r>
              <a:rPr lang="en-GB" sz="3200" dirty="0"/>
              <a:t>. Ta on </a:t>
            </a:r>
            <a:r>
              <a:rPr lang="en-GB" sz="3200" dirty="0" err="1"/>
              <a:t>kirjutanud</a:t>
            </a:r>
            <a:r>
              <a:rPr lang="en-GB" sz="3200" dirty="0"/>
              <a:t> </a:t>
            </a:r>
            <a:r>
              <a:rPr lang="en-GB" sz="3200" dirty="0" err="1"/>
              <a:t>ettevõtjatele</a:t>
            </a:r>
            <a:r>
              <a:rPr lang="en-GB" sz="3200" dirty="0"/>
              <a:t> ja </a:t>
            </a:r>
            <a:r>
              <a:rPr lang="en-GB" sz="3200" dirty="0" err="1"/>
              <a:t>juhtidele</a:t>
            </a:r>
            <a:r>
              <a:rPr lang="en-GB" sz="3200" dirty="0"/>
              <a:t> </a:t>
            </a:r>
            <a:r>
              <a:rPr lang="en-GB" sz="3200" dirty="0" err="1"/>
              <a:t>vajalikke</a:t>
            </a:r>
            <a:r>
              <a:rPr lang="en-GB" sz="3200" dirty="0"/>
              <a:t> </a:t>
            </a:r>
            <a:r>
              <a:rPr lang="en-GB" sz="3200" dirty="0" err="1"/>
              <a:t>õpikuid</a:t>
            </a:r>
            <a:r>
              <a:rPr lang="en-GB" sz="3200" dirty="0"/>
              <a:t> </a:t>
            </a:r>
            <a:r>
              <a:rPr lang="en-GB" sz="3200" dirty="0" err="1"/>
              <a:t>ning</a:t>
            </a:r>
            <a:r>
              <a:rPr lang="en-GB" sz="3200" dirty="0"/>
              <a:t> </a:t>
            </a:r>
            <a:r>
              <a:rPr lang="en-GB" sz="3200" dirty="0" err="1"/>
              <a:t>väga</a:t>
            </a:r>
            <a:r>
              <a:rPr lang="en-GB" sz="3200" dirty="0"/>
              <a:t> </a:t>
            </a:r>
            <a:r>
              <a:rPr lang="en-GB" sz="3200" dirty="0" err="1"/>
              <a:t>populaarseks</a:t>
            </a:r>
            <a:r>
              <a:rPr lang="en-GB" sz="3200" dirty="0"/>
              <a:t> </a:t>
            </a:r>
            <a:r>
              <a:rPr lang="en-GB" sz="3200" dirty="0" err="1"/>
              <a:t>osutunud</a:t>
            </a:r>
            <a:r>
              <a:rPr lang="en-GB" sz="3200" dirty="0"/>
              <a:t> </a:t>
            </a:r>
            <a:r>
              <a:rPr lang="en-GB" sz="3200" dirty="0" err="1"/>
              <a:t>Pereettevõtluse</a:t>
            </a:r>
            <a:r>
              <a:rPr lang="en-GB" sz="3200" dirty="0"/>
              <a:t> </a:t>
            </a:r>
            <a:r>
              <a:rPr lang="en-GB" sz="3200" dirty="0" err="1"/>
              <a:t>käsiraamatu</a:t>
            </a:r>
            <a:r>
              <a:rPr lang="en-GB" sz="3200" dirty="0"/>
              <a:t>. Ta on </a:t>
            </a:r>
            <a:r>
              <a:rPr lang="en-GB" sz="3200" dirty="0" err="1"/>
              <a:t>tegutsenud</a:t>
            </a:r>
            <a:r>
              <a:rPr lang="en-GB" sz="3200" dirty="0"/>
              <a:t> ka </a:t>
            </a:r>
            <a:r>
              <a:rPr lang="en-GB" sz="3200" dirty="0" err="1"/>
              <a:t>avalikus</a:t>
            </a:r>
            <a:r>
              <a:rPr lang="en-GB" sz="3200" dirty="0"/>
              <a:t> </a:t>
            </a:r>
            <a:r>
              <a:rPr lang="en-GB" sz="3200" dirty="0" err="1"/>
              <a:t>sektoris</a:t>
            </a:r>
            <a:r>
              <a:rPr lang="en-GB" sz="3200" dirty="0"/>
              <a:t> </a:t>
            </a:r>
            <a:r>
              <a:rPr lang="en-GB" sz="3200" dirty="0" err="1"/>
              <a:t>justiitsministrina</a:t>
            </a:r>
            <a:r>
              <a:rPr lang="en-GB" sz="3200" dirty="0"/>
              <a:t> (1994) ja Viimsi </a:t>
            </a:r>
            <a:r>
              <a:rPr lang="en-GB" sz="3200" dirty="0" err="1"/>
              <a:t>vallavanemana</a:t>
            </a:r>
            <a:r>
              <a:rPr lang="en-GB" sz="3200" dirty="0"/>
              <a:t> (2005-2008). </a:t>
            </a:r>
            <a:r>
              <a:rPr lang="en-GB" sz="3200" dirty="0" err="1"/>
              <a:t>Loobus</a:t>
            </a:r>
            <a:r>
              <a:rPr lang="en-GB" sz="3200" dirty="0"/>
              <a:t> </a:t>
            </a:r>
            <a:r>
              <a:rPr lang="en-GB" sz="3200" dirty="0" err="1"/>
              <a:t>poliitikast</a:t>
            </a:r>
            <a:r>
              <a:rPr lang="en-GB" sz="3200" dirty="0"/>
              <a:t> </a:t>
            </a:r>
            <a:r>
              <a:rPr lang="en-GB" sz="3200" dirty="0" err="1"/>
              <a:t>aastal</a:t>
            </a:r>
            <a:r>
              <a:rPr lang="en-GB" sz="3200" dirty="0"/>
              <a:t> 2011.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7802B-CB26-466B-8930-726E1F16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A072-BEF7-447F-B777-C393DCBBACF3}" type="datetime1">
              <a:rPr lang="en-US" smtClean="0"/>
              <a:t>10/30/2018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F022B9-5B4D-4F37-AE88-1A8B378A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F1D8F-3541-426F-805F-F2048277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Pereettevõtlus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t-EE" b="1" dirty="0"/>
              <a:t>Pereettevõtlus </a:t>
            </a:r>
          </a:p>
          <a:p>
            <a:pPr marL="0" indent="0" algn="ctr">
              <a:buNone/>
            </a:pPr>
            <a:r>
              <a:rPr lang="en-US" dirty="0"/>
              <a:t>o</a:t>
            </a:r>
            <a:r>
              <a:rPr lang="et-EE" dirty="0"/>
              <a:t>n ü</a:t>
            </a:r>
            <a:r>
              <a:rPr lang="fi-FI" dirty="0"/>
              <a:t>he pere v</a:t>
            </a:r>
            <a:r>
              <a:rPr lang="et-EE" dirty="0"/>
              <a:t>õ</a:t>
            </a:r>
            <a:r>
              <a:rPr lang="fi-FI" dirty="0"/>
              <a:t>i suguseltsi </a:t>
            </a:r>
            <a:endParaRPr lang="et-EE" dirty="0"/>
          </a:p>
          <a:p>
            <a:pPr marL="0" indent="0" algn="ctr">
              <a:buNone/>
            </a:pPr>
            <a:r>
              <a:rPr lang="fi-FI" sz="6133" b="1" dirty="0"/>
              <a:t>tegevus pereliikmete</a:t>
            </a:r>
            <a:r>
              <a:rPr lang="et-EE" sz="6133" b="1" dirty="0"/>
              <a:t> </a:t>
            </a:r>
            <a:r>
              <a:rPr lang="fi-FI" sz="6133" b="1" dirty="0"/>
              <a:t>ja </a:t>
            </a:r>
            <a:r>
              <a:rPr lang="et-EE" sz="6133" b="1" dirty="0"/>
              <a:t>ä</a:t>
            </a:r>
            <a:r>
              <a:rPr lang="fi-FI" sz="6133" b="1" dirty="0"/>
              <a:t>ritegevuse kombineerimisel</a:t>
            </a:r>
            <a:r>
              <a:rPr lang="fi-FI" dirty="0"/>
              <a:t>,</a:t>
            </a:r>
            <a:endParaRPr lang="et-EE" dirty="0"/>
          </a:p>
          <a:p>
            <a:pPr marL="0" indent="0" algn="ctr">
              <a:buNone/>
            </a:pPr>
            <a:r>
              <a:rPr lang="fi-FI" dirty="0"/>
              <a:t> mille eesm</a:t>
            </a:r>
            <a:r>
              <a:rPr lang="et-EE" dirty="0"/>
              <a:t>ä</a:t>
            </a:r>
            <a:r>
              <a:rPr lang="fi-FI" dirty="0"/>
              <a:t>rk</a:t>
            </a:r>
          </a:p>
          <a:p>
            <a:pPr marL="0" indent="0" algn="ctr">
              <a:buNone/>
            </a:pPr>
            <a:r>
              <a:rPr lang="fi-FI" dirty="0"/>
              <a:t>on kasumit taotlevate ettev</a:t>
            </a:r>
            <a:r>
              <a:rPr lang="et-EE" dirty="0"/>
              <a:t>õ</a:t>
            </a:r>
            <a:r>
              <a:rPr lang="fi-FI" dirty="0"/>
              <a:t>tjate asutamine, valitsemine, k</a:t>
            </a:r>
            <a:r>
              <a:rPr lang="et-EE" dirty="0"/>
              <a:t>ä</a:t>
            </a:r>
            <a:r>
              <a:rPr lang="fi-FI" dirty="0"/>
              <a:t>igus</a:t>
            </a:r>
          </a:p>
          <a:p>
            <a:pPr marL="0" indent="0" algn="ctr">
              <a:buNone/>
            </a:pPr>
            <a:r>
              <a:rPr lang="fi-FI" dirty="0"/>
              <a:t>hoidmine, arendamine ja laiendamine tulu saamiseks kauba tootmise</a:t>
            </a:r>
          </a:p>
          <a:p>
            <a:pPr marL="0" indent="0" algn="ctr">
              <a:buNone/>
            </a:pPr>
            <a:r>
              <a:rPr lang="et-EE" dirty="0"/>
              <a:t>ja teenuste osutamise teel.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63B0E2-A7F4-4C94-B7F3-31AB06E9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F760-5579-4FF1-8ED1-4D2A3AF071CC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DB946-2F25-4C96-A26A-10999F65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51C53F-804A-4E1E-9758-F43C6D05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Pereettevõtlus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Isade pärandi hoidmine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 vajaduste rahuldamine läbi ettevõtluse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 ja ettevõtte vastuolude lahendamine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Pereettevõtte edasiandmine uuele põlvkonnale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D165F-0B37-4C73-9BC5-190B0B65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BAE0-8EA2-43D8-8785-0CF34D198A39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D59D3-30A4-48A3-9AD7-5115D014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F3C5-5571-4BFE-B81A-C240448F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Pereettevõte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3200" b="1" dirty="0"/>
              <a:t>Pereettevõte </a:t>
            </a:r>
          </a:p>
          <a:p>
            <a:pPr marL="0" indent="0" algn="ctr">
              <a:buNone/>
            </a:pPr>
            <a:r>
              <a:rPr lang="et-EE" sz="3200" dirty="0"/>
              <a:t>tähendab ühe pere või suguvõsa </a:t>
            </a:r>
            <a:r>
              <a:rPr lang="fi-FI" sz="3200" dirty="0"/>
              <a:t>ning selle liikmetele (pereettev</a:t>
            </a:r>
            <a:r>
              <a:rPr lang="et-EE" sz="3200" dirty="0"/>
              <a:t>õ</a:t>
            </a:r>
            <a:r>
              <a:rPr lang="fi-FI" sz="3200" dirty="0"/>
              <a:t>tjad) kuuluva </a:t>
            </a:r>
            <a:r>
              <a:rPr lang="et-EE" sz="3200" dirty="0"/>
              <a:t>ä</a:t>
            </a:r>
            <a:r>
              <a:rPr lang="fi-FI" sz="3200" dirty="0"/>
              <a:t>ri</a:t>
            </a:r>
            <a:r>
              <a:rPr lang="et-EE" sz="3200" dirty="0"/>
              <a:t>ü</a:t>
            </a:r>
            <a:r>
              <a:rPr lang="fi-FI" sz="3200" dirty="0"/>
              <a:t>hingu </a:t>
            </a:r>
            <a:r>
              <a:rPr lang="et-EE" sz="3200" dirty="0"/>
              <a:t>ü</a:t>
            </a:r>
            <a:r>
              <a:rPr lang="fi-FI" sz="3200" dirty="0"/>
              <a:t>hist tegutsemist</a:t>
            </a:r>
            <a:r>
              <a:rPr lang="et-EE" sz="3200" dirty="0"/>
              <a:t> </a:t>
            </a:r>
            <a:r>
              <a:rPr lang="fi-FI" sz="3200" dirty="0"/>
              <a:t>ja koostoimimist – </a:t>
            </a:r>
            <a:endParaRPr lang="et-EE" sz="3200" dirty="0"/>
          </a:p>
          <a:p>
            <a:pPr marL="0" indent="0" algn="ctr">
              <a:buNone/>
            </a:pPr>
            <a:r>
              <a:rPr lang="fi-FI" b="1" dirty="0"/>
              <a:t>pereettevõte on perega lõimitud (integreeritud)</a:t>
            </a:r>
            <a:r>
              <a:rPr lang="et-EE" b="1" dirty="0"/>
              <a:t> äriühing</a:t>
            </a:r>
            <a:r>
              <a:rPr lang="et-EE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BDEFB-D86B-435A-92CE-127BE93D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7F73-163E-4420-B347-D3C9C489D97A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64BEF-1B41-46DA-BA85-64AEEA4D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399A6-97B7-4519-9667-ADBCBD64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8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7067"/>
            <a:ext cx="8911687" cy="666515"/>
          </a:xfrm>
        </p:spPr>
        <p:txBody>
          <a:bodyPr/>
          <a:lstStyle/>
          <a:p>
            <a:r>
              <a:rPr lang="et-EE" dirty="0"/>
              <a:t>Pereettevõtja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908"/>
            <a:ext cx="10972800" cy="49732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t-EE" sz="2667" b="1" dirty="0"/>
              <a:t>Pereettevõtja </a:t>
            </a:r>
          </a:p>
          <a:p>
            <a:pPr marL="0" indent="0" algn="ctr">
              <a:buNone/>
            </a:pPr>
            <a:r>
              <a:rPr lang="fi-FI" sz="2667" dirty="0"/>
              <a:t>on f</a:t>
            </a:r>
            <a:r>
              <a:rPr lang="et-EE" sz="2667" dirty="0" err="1"/>
              <a:t>üü</a:t>
            </a:r>
            <a:r>
              <a:rPr lang="fi-FI" sz="2667" dirty="0"/>
              <a:t>siline isik, kes aktiivse ja ettev</a:t>
            </a:r>
            <a:r>
              <a:rPr lang="et-EE" sz="2667" dirty="0"/>
              <a:t>õ</a:t>
            </a:r>
            <a:r>
              <a:rPr lang="fi-FI" sz="2667" dirty="0"/>
              <a:t>tliku pereliikmena</a:t>
            </a:r>
          </a:p>
          <a:p>
            <a:pPr marL="0" indent="0" algn="ctr">
              <a:buNone/>
            </a:pPr>
            <a:r>
              <a:rPr lang="fi-FI" sz="2667" dirty="0"/>
              <a:t>v</a:t>
            </a:r>
            <a:r>
              <a:rPr lang="et-EE" sz="2667" dirty="0"/>
              <a:t>õ</a:t>
            </a:r>
            <a:r>
              <a:rPr lang="fi-FI" sz="2667" dirty="0"/>
              <a:t>i koos teiste pereliikmetega v</a:t>
            </a:r>
            <a:r>
              <a:rPr lang="et-EE" sz="2667" dirty="0"/>
              <a:t>õ</a:t>
            </a:r>
            <a:r>
              <a:rPr lang="fi-FI" sz="2667" dirty="0"/>
              <a:t>tab tulevase tulu lootuses riski</a:t>
            </a:r>
          </a:p>
          <a:p>
            <a:pPr marL="0" indent="0" algn="ctr">
              <a:buNone/>
            </a:pPr>
            <a:r>
              <a:rPr lang="et-EE" sz="2667" dirty="0"/>
              <a:t>ning asutab äriühingu või omandab osaluse äriühingus, mille tulemusena</a:t>
            </a:r>
          </a:p>
          <a:p>
            <a:pPr marL="0" indent="0" algn="ctr">
              <a:buNone/>
            </a:pPr>
            <a:r>
              <a:rPr lang="et-EE" sz="2667" dirty="0"/>
              <a:t>kuulub selles äriühingus perele enamusotsustusõigus ja õigus äriühingu</a:t>
            </a:r>
          </a:p>
          <a:p>
            <a:pPr marL="0" indent="0" algn="ctr">
              <a:buNone/>
            </a:pPr>
            <a:r>
              <a:rPr lang="fi-FI" sz="2667" dirty="0"/>
              <a:t>valitsemises ja/v</a:t>
            </a:r>
            <a:r>
              <a:rPr lang="et-EE" sz="2667" dirty="0"/>
              <a:t>õ</a:t>
            </a:r>
            <a:r>
              <a:rPr lang="fi-FI" sz="2667" dirty="0"/>
              <a:t>i juhtimises osaleda. Ehk lihtsamalt </a:t>
            </a:r>
            <a:r>
              <a:rPr lang="fi-FI" sz="3733" dirty="0"/>
              <a:t>–                 </a:t>
            </a:r>
            <a:r>
              <a:rPr lang="et-EE" b="1" dirty="0"/>
              <a:t>p</a:t>
            </a:r>
            <a:r>
              <a:rPr lang="fi-FI" b="1" dirty="0"/>
              <a:t>ereettevõtja</a:t>
            </a:r>
            <a:r>
              <a:rPr lang="et-EE" b="1" dirty="0"/>
              <a:t> on pereettevõtte omanik</a:t>
            </a:r>
            <a:r>
              <a:rPr lang="et-EE" sz="3733" b="1" dirty="0"/>
              <a:t>.</a:t>
            </a:r>
            <a:endParaRPr lang="et-EE" sz="37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08454-9DBB-42FA-8FF7-24574AE6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8C6E-0021-4DDC-9EDC-9ED41C36264B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9101A-0793-48E0-BD4C-8C5AD3C2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B9362-D132-4B13-A080-8FFE160C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Perekond, pere, suurpere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Sugupuu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Abielu üldised õiguslikud tagajärjed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Peresse abiellumine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Lahutus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Vabaabielu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Sugulusest tulenevad õigused ja kohustused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t-EE" b="1" dirty="0"/>
              <a:t>Perekonna ülesanded</a:t>
            </a:r>
          </a:p>
          <a:p>
            <a:endParaRPr lang="et-E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AABE2-A616-45D1-ADA1-FBD28AEF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50C-8020-4D9A-B0E3-46FC13BA4ED8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E8690-F78F-43E9-B8FB-32E19DA0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AB8B8-8CB6-4AC8-9615-34DB2DC5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Perekond, pere, suurpere (2)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335" b="12335"/>
          <a:stretch>
            <a:fillRect/>
          </a:stretch>
        </p:blipFill>
        <p:spPr>
          <a:xfrm>
            <a:off x="-2860840" y="-540925"/>
            <a:ext cx="9921579" cy="5458855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335" b="12335"/>
          <a:stretch>
            <a:fillRect/>
          </a:stretch>
        </p:blipFill>
        <p:spPr>
          <a:xfrm>
            <a:off x="160983" y="1417639"/>
            <a:ext cx="10548011" cy="580352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B62BD-4B70-42AE-8CED-0736AB70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A2A1-F0C7-43A0-9336-E7680B67AB05}" type="datetime1">
              <a:rPr lang="en-US" smtClean="0"/>
              <a:t>10/30/2018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9935DE-5896-48E6-AAE7-57FE7A35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Arumäe &amp; Sipari Advokaadibürood OÜ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012DE-2E90-4227-A6FD-CD5EE7D8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4E08-4E91-43EE-8492-39AEFDE41E05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rcRect t="12335" b="12335"/>
          <a:stretch>
            <a:fillRect/>
          </a:stretch>
        </p:blipFill>
        <p:spPr>
          <a:xfrm>
            <a:off x="4384713" y="-828807"/>
            <a:ext cx="10972800" cy="60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97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1239</Words>
  <Application>Microsoft Office PowerPoint</Application>
  <PresentationFormat>Widescreen</PresentationFormat>
  <Paragraphs>253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Wisp</vt:lpstr>
      <vt:lpstr> Eesti Aiandusliidu V Visioonikonverents “Pereettevõtluse kui ärimudeli head ja vead”  “Mida (äris) ebaõnnestumise korral ette võtta?” </vt:lpstr>
      <vt:lpstr>Esimene Eestis</vt:lpstr>
      <vt:lpstr>Mõisted</vt:lpstr>
      <vt:lpstr>Pereettevõtlus</vt:lpstr>
      <vt:lpstr>Pereettevõtlus (2)</vt:lpstr>
      <vt:lpstr>Pereettevõte</vt:lpstr>
      <vt:lpstr>Pereettevõtja</vt:lpstr>
      <vt:lpstr>Perekond, pere, suurpere</vt:lpstr>
      <vt:lpstr>Perekond, pere, suurpere (2)</vt:lpstr>
      <vt:lpstr>Pereettevõtte põhitunnused  (Euroopa Komisjoni raport)</vt:lpstr>
      <vt:lpstr>Pereettevõtte põhitunnused (Autori käsitluse järgi)</vt:lpstr>
      <vt:lpstr>Kas FIE on pereettevõte?</vt:lpstr>
      <vt:lpstr>Pereettevõtete liigitus</vt:lpstr>
      <vt:lpstr>Pereettevõtte arengufaasid</vt:lpstr>
      <vt:lpstr>Pereettevõtlus kui kompleksne süsteem</vt:lpstr>
      <vt:lpstr>Dilemma ja Buddenbrookide efekt</vt:lpstr>
      <vt:lpstr>Dokumendid nende hierarhias</vt:lpstr>
      <vt:lpstr>Vara</vt:lpstr>
      <vt:lpstr>Perekonna bilanss</vt:lpstr>
      <vt:lpstr>Ühinguvalitsemise struktuurid</vt:lpstr>
      <vt:lpstr>Paralleelstruktuurid</vt:lpstr>
      <vt:lpstr>Pere- ja pereettevõtte nõukogu funktsioonid</vt:lpstr>
      <vt:lpstr>Põlvkonnavahetus</vt:lpstr>
      <vt:lpstr>Tippjuhi ülesanded põlvkonnavahetuse ettevalmistamisel</vt:lpstr>
      <vt:lpstr>Tippjuhi planeeritud vahetus</vt:lpstr>
      <vt:lpstr>Pereettevõtte piirväärtus põlvkonnavahetuse paradigmas</vt:lpstr>
      <vt:lpstr> “VEAD ON VARA – KAS TÕESTI” </vt:lpstr>
      <vt:lpstr>Probleemi lahendamine eeldab probleemi tunnistamist</vt:lpstr>
      <vt:lpstr>Ära jää probleemiga üksinda</vt:lpstr>
      <vt:lpstr>Ole enda ja lähedaste vastu aus</vt:lpstr>
      <vt:lpstr>Asjad saab uued osta, aga …</vt:lpstr>
      <vt:lpstr>Tark on ebaõnnestumisest õppida</vt:lpstr>
      <vt:lpstr>       Siis kui mul oli raske, …</vt:lpstr>
      <vt:lpstr>Autori kontaktandmed</vt:lpstr>
      <vt:lpstr>   Autorist lähemalt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Eesti Aiandusliidu V Visioonikonverents “Pereettevõtluse kui ärimudeli head ja vead”  “Mida (äris) ebaõnnestumise korral ette võtta?” </dc:title>
  <dc:creator>Urmas Arumäe</dc:creator>
  <cp:lastModifiedBy>Urmas Arumäe</cp:lastModifiedBy>
  <cp:revision>10</cp:revision>
  <dcterms:created xsi:type="dcterms:W3CDTF">2018-10-29T13:40:29Z</dcterms:created>
  <dcterms:modified xsi:type="dcterms:W3CDTF">2018-10-30T06:14:57Z</dcterms:modified>
</cp:coreProperties>
</file>